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10287000" cx="18288000"/>
  <p:notesSz cx="6858000" cy="9144000"/>
  <p:embeddedFontLst>
    <p:embeddedFont>
      <p:font typeface="Arimo"/>
      <p:regular r:id="rId68"/>
      <p:bold r:id="rId69"/>
      <p:italic r:id="rId70"/>
      <p:boldItalic r:id="rId71"/>
    </p:embeddedFont>
    <p:embeddedFont>
      <p:font typeface="Public Sans"/>
      <p:bold r:id="rId72"/>
      <p:boldItalic r:id="rId73"/>
    </p:embeddedFont>
    <p:embeddedFont>
      <p:font typeface="Francois One"/>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75" roundtripDataSignature="AMtx7mhVTE+BmWAs2U6Mh1z1AZenMY9u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ublicSans-boldItalic.fntdata"/><Relationship Id="rId72" Type="http://schemas.openxmlformats.org/officeDocument/2006/relationships/font" Target="fonts/PublicSans-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FrancoisOne-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Arimo-boldItalic.fntdata"/><Relationship Id="rId70" Type="http://schemas.openxmlformats.org/officeDocument/2006/relationships/font" Target="fonts/Arim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Arim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m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7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7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2"/>
          <p:cNvSpPr/>
          <p:nvPr>
            <p:ph idx="2" type="pic"/>
          </p:nvPr>
        </p:nvSpPr>
        <p:spPr>
          <a:xfrm>
            <a:off x="1792288" y="612775"/>
            <a:ext cx="5486400" cy="4114800"/>
          </a:xfrm>
          <a:prstGeom prst="rect">
            <a:avLst/>
          </a:prstGeom>
          <a:noFill/>
          <a:ln>
            <a:noFill/>
          </a:ln>
        </p:spPr>
      </p:sp>
      <p:sp>
        <p:nvSpPr>
          <p:cNvPr id="64" name="Google Shape;64;p7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3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3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4145" l="0" r="0" t="4145"/>
          <a:stretch/>
        </p:blipFill>
        <p:spPr>
          <a:xfrm>
            <a:off x="0" y="-82009"/>
            <a:ext cx="11489055" cy="7052907"/>
          </a:xfrm>
          <a:prstGeom prst="rect">
            <a:avLst/>
          </a:prstGeom>
          <a:noFill/>
          <a:ln>
            <a:noFill/>
          </a:ln>
        </p:spPr>
      </p:pic>
      <p:sp>
        <p:nvSpPr>
          <p:cNvPr id="85" name="Google Shape;85;p1"/>
          <p:cNvSpPr/>
          <p:nvPr/>
        </p:nvSpPr>
        <p:spPr>
          <a:xfrm rot="-2504656">
            <a:off x="5773080" y="-153655"/>
            <a:ext cx="15921804" cy="1278862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rot="5400000">
            <a:off x="219073" y="-219073"/>
            <a:ext cx="4716515" cy="5154663"/>
          </a:xfrm>
          <a:custGeom>
            <a:rect b="b" l="l" r="r" t="t"/>
            <a:pathLst>
              <a:path extrusionOk="0" h="7507645" w="6869494">
                <a:moveTo>
                  <a:pt x="6869494" y="7507645"/>
                </a:moveTo>
                <a:lnTo>
                  <a:pt x="0" y="7507645"/>
                </a:lnTo>
                <a:lnTo>
                  <a:pt x="0" y="0"/>
                </a:lnTo>
                <a:lnTo>
                  <a:pt x="6869494" y="7507645"/>
                </a:lnTo>
                <a:close/>
              </a:path>
            </a:pathLst>
          </a:custGeom>
          <a:solidFill>
            <a:srgbClr val="EA4B33"/>
          </a:solidFill>
          <a:ln>
            <a:noFill/>
          </a:ln>
        </p:spPr>
      </p:sp>
      <p:sp>
        <p:nvSpPr>
          <p:cNvPr id="87" name="Google Shape;87;p1"/>
          <p:cNvSpPr/>
          <p:nvPr/>
        </p:nvSpPr>
        <p:spPr>
          <a:xfrm>
            <a:off x="0" y="0"/>
            <a:ext cx="7898932" cy="10287000"/>
          </a:xfrm>
          <a:custGeom>
            <a:rect b="b" l="l" r="r" t="t"/>
            <a:pathLst>
              <a:path extrusionOk="0" h="11526982" w="8851059">
                <a:moveTo>
                  <a:pt x="8851059" y="11526982"/>
                </a:moveTo>
                <a:lnTo>
                  <a:pt x="0" y="11526982"/>
                </a:lnTo>
                <a:lnTo>
                  <a:pt x="0" y="0"/>
                </a:lnTo>
                <a:lnTo>
                  <a:pt x="8851059" y="11526982"/>
                </a:lnTo>
                <a:close/>
              </a:path>
            </a:pathLst>
          </a:custGeom>
          <a:solidFill>
            <a:srgbClr val="052896"/>
          </a:solidFill>
          <a:ln>
            <a:noFill/>
          </a:ln>
        </p:spPr>
      </p:sp>
      <p:grpSp>
        <p:nvGrpSpPr>
          <p:cNvPr id="88" name="Google Shape;88;p1"/>
          <p:cNvGrpSpPr/>
          <p:nvPr/>
        </p:nvGrpSpPr>
        <p:grpSpPr>
          <a:xfrm>
            <a:off x="8403626" y="1357619"/>
            <a:ext cx="8855674" cy="7847930"/>
            <a:chOff x="0" y="1399117"/>
            <a:chExt cx="11807565" cy="10463907"/>
          </a:xfrm>
        </p:grpSpPr>
        <p:sp>
          <p:nvSpPr>
            <p:cNvPr id="89" name="Google Shape;89;p1"/>
            <p:cNvSpPr txBox="1"/>
            <p:nvPr/>
          </p:nvSpPr>
          <p:spPr>
            <a:xfrm>
              <a:off x="0" y="1399117"/>
              <a:ext cx="11807565" cy="6295155"/>
            </a:xfrm>
            <a:prstGeom prst="rect">
              <a:avLst/>
            </a:prstGeom>
            <a:noFill/>
            <a:ln>
              <a:noFill/>
            </a:ln>
          </p:spPr>
          <p:txBody>
            <a:bodyPr anchorCtr="0" anchor="t" bIns="0" lIns="0" spcFirstLastPara="1" rIns="0" wrap="square" tIns="0">
              <a:spAutoFit/>
            </a:bodyPr>
            <a:lstStyle/>
            <a:p>
              <a:pPr indent="0" lvl="0" marL="0" marR="0" rtl="0" algn="r">
                <a:lnSpc>
                  <a:spcPct val="117999"/>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Phần mềm </a:t>
              </a:r>
              <a:endParaRPr/>
            </a:p>
            <a:p>
              <a:pPr indent="0" lvl="0" marL="0" marR="0" rtl="0" algn="r">
                <a:lnSpc>
                  <a:spcPct val="116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Quản lý bãi giữ xe trường Đại học Công nghệ Thông tin</a:t>
              </a:r>
              <a:endParaRPr/>
            </a:p>
          </p:txBody>
        </p:sp>
        <p:sp>
          <p:nvSpPr>
            <p:cNvPr id="90" name="Google Shape;90;p1"/>
            <p:cNvSpPr txBox="1"/>
            <p:nvPr/>
          </p:nvSpPr>
          <p:spPr>
            <a:xfrm>
              <a:off x="1562988" y="8589764"/>
              <a:ext cx="10244577" cy="327326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1" i="0" lang="en-US" sz="2799" u="none" cap="none" strike="noStrike">
                  <a:solidFill>
                    <a:srgbClr val="191919"/>
                  </a:solidFill>
                  <a:latin typeface="Public Sans"/>
                  <a:ea typeface="Public Sans"/>
                  <a:cs typeface="Public Sans"/>
                  <a:sym typeface="Public Sans"/>
                </a:rPr>
                <a:t>Nhóm 6</a:t>
              </a:r>
              <a:endParaRPr/>
            </a:p>
            <a:p>
              <a:pPr indent="0" lvl="0" marL="0" marR="0" rtl="0" algn="r">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Phạm Hoàng Ngọc Anh</a:t>
              </a:r>
              <a:endParaRPr/>
            </a:p>
            <a:p>
              <a:pPr indent="0" lvl="0" marL="0" marR="0" rtl="0" algn="r">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Trần Thị Ngọc Ánh</a:t>
              </a:r>
              <a:endParaRPr/>
            </a:p>
            <a:p>
              <a:pPr indent="0" lvl="0" marL="0" marR="0" rtl="0" algn="r">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Trần Trọng Tín</a:t>
              </a:r>
              <a:endParaRPr/>
            </a:p>
            <a:p>
              <a:pPr indent="0" lvl="0" marL="0" marR="0" rtl="0" algn="r">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Nguyễn Hữu Long</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0"/>
          <p:cNvPicPr preferRelativeResize="0"/>
          <p:nvPr/>
        </p:nvPicPr>
        <p:blipFill rotWithShape="1">
          <a:blip r:embed="rId3">
            <a:alphaModFix/>
          </a:blip>
          <a:srcRect b="0" l="0" r="0" t="0"/>
          <a:stretch/>
        </p:blipFill>
        <p:spPr>
          <a:xfrm>
            <a:off x="3653281" y="1789143"/>
            <a:ext cx="10981439" cy="7469157"/>
          </a:xfrm>
          <a:prstGeom prst="rect">
            <a:avLst/>
          </a:prstGeom>
          <a:noFill/>
          <a:ln>
            <a:noFill/>
          </a:ln>
        </p:spPr>
      </p:pic>
      <p:sp>
        <p:nvSpPr>
          <p:cNvPr id="167" name="Google Shape;167;p10"/>
          <p:cNvSpPr txBox="1"/>
          <p:nvPr/>
        </p:nvSpPr>
        <p:spPr>
          <a:xfrm>
            <a:off x="2092495" y="561997"/>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Giao diện thêm vé tháng mới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1"/>
          <p:cNvPicPr preferRelativeResize="0"/>
          <p:nvPr/>
        </p:nvPicPr>
        <p:blipFill rotWithShape="1">
          <a:blip r:embed="rId3">
            <a:alphaModFix/>
          </a:blip>
          <a:srcRect b="0" l="0" r="0" t="0"/>
          <a:stretch/>
        </p:blipFill>
        <p:spPr>
          <a:xfrm>
            <a:off x="2612506" y="2115002"/>
            <a:ext cx="13062988" cy="7412243"/>
          </a:xfrm>
          <a:prstGeom prst="rect">
            <a:avLst/>
          </a:prstGeom>
          <a:noFill/>
          <a:ln>
            <a:noFill/>
          </a:ln>
        </p:spPr>
      </p:pic>
      <p:sp>
        <p:nvSpPr>
          <p:cNvPr id="173" name="Google Shape;173;p11"/>
          <p:cNvSpPr txBox="1"/>
          <p:nvPr/>
        </p:nvSpPr>
        <p:spPr>
          <a:xfrm>
            <a:off x="2092495" y="561997"/>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Tra cứu thông tin xe ra vào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2"/>
          <p:cNvPicPr preferRelativeResize="0"/>
          <p:nvPr/>
        </p:nvPicPr>
        <p:blipFill rotWithShape="1">
          <a:blip r:embed="rId3">
            <a:alphaModFix/>
          </a:blip>
          <a:srcRect b="0" l="0" r="0" t="0"/>
          <a:stretch/>
        </p:blipFill>
        <p:spPr>
          <a:xfrm>
            <a:off x="2929728" y="2021747"/>
            <a:ext cx="12428543" cy="7567449"/>
          </a:xfrm>
          <a:prstGeom prst="rect">
            <a:avLst/>
          </a:prstGeom>
          <a:noFill/>
          <a:ln>
            <a:noFill/>
          </a:ln>
        </p:spPr>
      </p:pic>
      <p:sp>
        <p:nvSpPr>
          <p:cNvPr id="179" name="Google Shape;179;p12"/>
          <p:cNvSpPr txBox="1"/>
          <p:nvPr/>
        </p:nvSpPr>
        <p:spPr>
          <a:xfrm>
            <a:off x="2092495" y="561997"/>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Quản lý vé lượt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3"/>
          <p:cNvPicPr preferRelativeResize="0"/>
          <p:nvPr/>
        </p:nvPicPr>
        <p:blipFill rotWithShape="1">
          <a:blip r:embed="rId3">
            <a:alphaModFix/>
          </a:blip>
          <a:srcRect b="0" l="0" r="0" t="0"/>
          <a:stretch/>
        </p:blipFill>
        <p:spPr>
          <a:xfrm>
            <a:off x="3184644" y="1966716"/>
            <a:ext cx="11918711" cy="7854042"/>
          </a:xfrm>
          <a:prstGeom prst="rect">
            <a:avLst/>
          </a:prstGeom>
          <a:noFill/>
          <a:ln>
            <a:noFill/>
          </a:ln>
        </p:spPr>
      </p:pic>
      <p:sp>
        <p:nvSpPr>
          <p:cNvPr id="185" name="Google Shape;185;p13"/>
          <p:cNvSpPr txBox="1"/>
          <p:nvPr/>
        </p:nvSpPr>
        <p:spPr>
          <a:xfrm>
            <a:off x="2092495" y="561997"/>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Thống kê tổng quát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p:nvPr/>
        </p:nvSpPr>
        <p:spPr>
          <a:xfrm>
            <a:off x="-97797" y="0"/>
            <a:ext cx="18483595" cy="2798836"/>
          </a:xfrm>
          <a:prstGeom prst="rect">
            <a:avLst/>
          </a:prstGeom>
          <a:solidFill>
            <a:srgbClr val="EA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4"/>
          <p:cNvPicPr preferRelativeResize="0"/>
          <p:nvPr/>
        </p:nvPicPr>
        <p:blipFill rotWithShape="1">
          <a:blip r:embed="rId3">
            <a:alphaModFix/>
          </a:blip>
          <a:srcRect b="0" l="0" r="0" t="0"/>
          <a:stretch/>
        </p:blipFill>
        <p:spPr>
          <a:xfrm>
            <a:off x="3224044" y="3835075"/>
            <a:ext cx="813904" cy="750762"/>
          </a:xfrm>
          <a:prstGeom prst="rect">
            <a:avLst/>
          </a:prstGeom>
          <a:noFill/>
          <a:ln>
            <a:noFill/>
          </a:ln>
        </p:spPr>
      </p:pic>
      <p:sp>
        <p:nvSpPr>
          <p:cNvPr id="192" name="Google Shape;192;p14"/>
          <p:cNvSpPr txBox="1"/>
          <p:nvPr/>
        </p:nvSpPr>
        <p:spPr>
          <a:xfrm>
            <a:off x="2306939" y="180232"/>
            <a:ext cx="13674000" cy="2709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Nhược điểm phần mềm VinParking</a:t>
            </a:r>
            <a:endParaRPr/>
          </a:p>
        </p:txBody>
      </p:sp>
      <p:sp>
        <p:nvSpPr>
          <p:cNvPr id="193" name="Google Shape;193;p14"/>
          <p:cNvSpPr txBox="1"/>
          <p:nvPr/>
        </p:nvSpPr>
        <p:spPr>
          <a:xfrm>
            <a:off x="4781539" y="3934555"/>
            <a:ext cx="11627661" cy="490767"/>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Người dùng vẫn phải trả tiền mặt khi thanh toán phí giữ xe.</a:t>
            </a:r>
            <a:endParaRPr/>
          </a:p>
        </p:txBody>
      </p:sp>
      <p:pic>
        <p:nvPicPr>
          <p:cNvPr id="194" name="Google Shape;194;p14"/>
          <p:cNvPicPr preferRelativeResize="0"/>
          <p:nvPr/>
        </p:nvPicPr>
        <p:blipFill rotWithShape="1">
          <a:blip r:embed="rId4">
            <a:alphaModFix/>
          </a:blip>
          <a:srcRect b="0" l="0" r="0" t="0"/>
          <a:stretch/>
        </p:blipFill>
        <p:spPr>
          <a:xfrm>
            <a:off x="3224044" y="5624062"/>
            <a:ext cx="813904" cy="750762"/>
          </a:xfrm>
          <a:prstGeom prst="rect">
            <a:avLst/>
          </a:prstGeom>
          <a:noFill/>
          <a:ln>
            <a:noFill/>
          </a:ln>
        </p:spPr>
      </p:pic>
      <p:sp>
        <p:nvSpPr>
          <p:cNvPr id="195" name="Google Shape;195;p14"/>
          <p:cNvSpPr txBox="1"/>
          <p:nvPr/>
        </p:nvSpPr>
        <p:spPr>
          <a:xfrm>
            <a:off x="4781539" y="5473116"/>
            <a:ext cx="10914708" cy="98597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Chưa áp dụng ứng dụng thanh toán online, quản lý xe dành cho khách hàng.</a:t>
            </a:r>
            <a:endParaRPr/>
          </a:p>
        </p:txBody>
      </p:sp>
      <p:pic>
        <p:nvPicPr>
          <p:cNvPr id="196" name="Google Shape;196;p14"/>
          <p:cNvPicPr preferRelativeResize="0"/>
          <p:nvPr/>
        </p:nvPicPr>
        <p:blipFill rotWithShape="1">
          <a:blip r:embed="rId4">
            <a:alphaModFix/>
          </a:blip>
          <a:srcRect b="0" l="0" r="0" t="0"/>
          <a:stretch/>
        </p:blipFill>
        <p:spPr>
          <a:xfrm>
            <a:off x="3224044" y="7413049"/>
            <a:ext cx="813904" cy="750762"/>
          </a:xfrm>
          <a:prstGeom prst="rect">
            <a:avLst/>
          </a:prstGeom>
          <a:noFill/>
          <a:ln>
            <a:noFill/>
          </a:ln>
        </p:spPr>
      </p:pic>
      <p:sp>
        <p:nvSpPr>
          <p:cNvPr id="197" name="Google Shape;197;p14"/>
          <p:cNvSpPr txBox="1"/>
          <p:nvPr/>
        </p:nvSpPr>
        <p:spPr>
          <a:xfrm>
            <a:off x="4781539" y="7509709"/>
            <a:ext cx="8724922" cy="490767"/>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Phần mềm chỉ dành cho bên quản lý.</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5"/>
          <p:cNvPicPr preferRelativeResize="0"/>
          <p:nvPr/>
        </p:nvPicPr>
        <p:blipFill rotWithShape="1">
          <a:blip r:embed="rId3">
            <a:alphaModFix/>
          </a:blip>
          <a:srcRect b="0" l="0" r="0" t="0"/>
          <a:stretch/>
        </p:blipFill>
        <p:spPr>
          <a:xfrm>
            <a:off x="515305" y="1028700"/>
            <a:ext cx="8356254" cy="7915749"/>
          </a:xfrm>
          <a:prstGeom prst="rect">
            <a:avLst/>
          </a:prstGeom>
          <a:noFill/>
          <a:ln>
            <a:noFill/>
          </a:ln>
        </p:spPr>
      </p:pic>
      <p:pic>
        <p:nvPicPr>
          <p:cNvPr id="203" name="Google Shape;203;p15"/>
          <p:cNvPicPr preferRelativeResize="0"/>
          <p:nvPr/>
        </p:nvPicPr>
        <p:blipFill rotWithShape="1">
          <a:blip r:embed="rId4">
            <a:alphaModFix/>
          </a:blip>
          <a:srcRect b="0" l="0" r="0" t="0"/>
          <a:stretch/>
        </p:blipFill>
        <p:spPr>
          <a:xfrm>
            <a:off x="10762765" y="3636313"/>
            <a:ext cx="4097023" cy="5621987"/>
          </a:xfrm>
          <a:prstGeom prst="rect">
            <a:avLst/>
          </a:prstGeom>
          <a:noFill/>
          <a:ln>
            <a:noFill/>
          </a:ln>
        </p:spPr>
      </p:pic>
      <p:sp>
        <p:nvSpPr>
          <p:cNvPr id="204" name="Google Shape;204;p15"/>
          <p:cNvSpPr txBox="1"/>
          <p:nvPr/>
        </p:nvSpPr>
        <p:spPr>
          <a:xfrm>
            <a:off x="8684083" y="1259875"/>
            <a:ext cx="8254560" cy="1717632"/>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9999" u="none" cap="none" strike="noStrike">
                <a:solidFill>
                  <a:srgbClr val="2A56DF"/>
                </a:solidFill>
                <a:latin typeface="Public Sans"/>
                <a:ea typeface="Public Sans"/>
                <a:cs typeface="Public Sans"/>
                <a:sym typeface="Public Sans"/>
              </a:rPr>
              <a:t>UIT PARKING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p:nvPr/>
        </p:nvSpPr>
        <p:spPr>
          <a:xfrm>
            <a:off x="-161297" y="0"/>
            <a:ext cx="18610595" cy="3165152"/>
          </a:xfrm>
          <a:prstGeom prst="rect">
            <a:avLst/>
          </a:prstGeom>
          <a:solidFill>
            <a:srgbClr val="052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6"/>
          <p:cNvPicPr preferRelativeResize="0"/>
          <p:nvPr/>
        </p:nvPicPr>
        <p:blipFill rotWithShape="1">
          <a:blip r:embed="rId3">
            <a:alphaModFix/>
          </a:blip>
          <a:srcRect b="0" l="0" r="0" t="0"/>
          <a:stretch/>
        </p:blipFill>
        <p:spPr>
          <a:xfrm>
            <a:off x="2413278" y="3714252"/>
            <a:ext cx="996166" cy="945112"/>
          </a:xfrm>
          <a:prstGeom prst="rect">
            <a:avLst/>
          </a:prstGeom>
          <a:noFill/>
          <a:ln>
            <a:noFill/>
          </a:ln>
        </p:spPr>
      </p:pic>
      <p:sp>
        <p:nvSpPr>
          <p:cNvPr id="211" name="Google Shape;211;p16"/>
          <p:cNvSpPr txBox="1"/>
          <p:nvPr/>
        </p:nvSpPr>
        <p:spPr>
          <a:xfrm>
            <a:off x="3749551" y="228075"/>
            <a:ext cx="10788900" cy="2709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Ưu điểm phần mềm UITParking</a:t>
            </a:r>
            <a:endParaRPr sz="8000"/>
          </a:p>
        </p:txBody>
      </p:sp>
      <p:sp>
        <p:nvSpPr>
          <p:cNvPr id="212" name="Google Shape;212;p16"/>
          <p:cNvSpPr txBox="1"/>
          <p:nvPr/>
        </p:nvSpPr>
        <p:spPr>
          <a:xfrm>
            <a:off x="3864648" y="3680243"/>
            <a:ext cx="9156079" cy="98597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Người dùng có thể lựa chọn trả tiền bằng tiền mặt hoặc thanh toán qua vé đã mua trước đó thông qua app.</a:t>
            </a:r>
            <a:endParaRPr/>
          </a:p>
        </p:txBody>
      </p:sp>
      <p:sp>
        <p:nvSpPr>
          <p:cNvPr id="213" name="Google Shape;213;p16"/>
          <p:cNvSpPr txBox="1"/>
          <p:nvPr/>
        </p:nvSpPr>
        <p:spPr>
          <a:xfrm>
            <a:off x="3864648" y="5456797"/>
            <a:ext cx="9514263" cy="490767"/>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Đã ứng dụng thanh toán online.</a:t>
            </a:r>
            <a:endParaRPr/>
          </a:p>
        </p:txBody>
      </p:sp>
      <p:pic>
        <p:nvPicPr>
          <p:cNvPr id="214" name="Google Shape;214;p16"/>
          <p:cNvPicPr preferRelativeResize="0"/>
          <p:nvPr/>
        </p:nvPicPr>
        <p:blipFill rotWithShape="1">
          <a:blip r:embed="rId4">
            <a:alphaModFix/>
          </a:blip>
          <a:srcRect b="0" l="0" r="0" t="0"/>
          <a:stretch/>
        </p:blipFill>
        <p:spPr>
          <a:xfrm>
            <a:off x="2413278" y="5050916"/>
            <a:ext cx="996166" cy="945112"/>
          </a:xfrm>
          <a:prstGeom prst="rect">
            <a:avLst/>
          </a:prstGeom>
          <a:noFill/>
          <a:ln>
            <a:noFill/>
          </a:ln>
        </p:spPr>
      </p:pic>
      <p:sp>
        <p:nvSpPr>
          <p:cNvPr id="215" name="Google Shape;215;p16"/>
          <p:cNvSpPr txBox="1"/>
          <p:nvPr/>
        </p:nvSpPr>
        <p:spPr>
          <a:xfrm>
            <a:off x="3864648" y="6954359"/>
            <a:ext cx="12824404" cy="490767"/>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Phần mềm dành cho cả quản lý và khách hàng.</a:t>
            </a:r>
            <a:endParaRPr/>
          </a:p>
        </p:txBody>
      </p:sp>
      <p:pic>
        <p:nvPicPr>
          <p:cNvPr id="216" name="Google Shape;216;p16"/>
          <p:cNvPicPr preferRelativeResize="0"/>
          <p:nvPr/>
        </p:nvPicPr>
        <p:blipFill rotWithShape="1">
          <a:blip r:embed="rId4">
            <a:alphaModFix/>
          </a:blip>
          <a:srcRect b="0" l="0" r="0" t="0"/>
          <a:stretch/>
        </p:blipFill>
        <p:spPr>
          <a:xfrm>
            <a:off x="2413278" y="6548478"/>
            <a:ext cx="996166" cy="945112"/>
          </a:xfrm>
          <a:prstGeom prst="rect">
            <a:avLst/>
          </a:prstGeom>
          <a:noFill/>
          <a:ln>
            <a:noFill/>
          </a:ln>
        </p:spPr>
      </p:pic>
      <p:sp>
        <p:nvSpPr>
          <p:cNvPr id="217" name="Google Shape;217;p16"/>
          <p:cNvSpPr txBox="1"/>
          <p:nvPr/>
        </p:nvSpPr>
        <p:spPr>
          <a:xfrm>
            <a:off x="3864648" y="8239876"/>
            <a:ext cx="9801701" cy="490767"/>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Khách hàng chưa có tài khoản cũng có thể tiến hành gửi xe.</a:t>
            </a:r>
            <a:endParaRPr/>
          </a:p>
        </p:txBody>
      </p:sp>
      <p:pic>
        <p:nvPicPr>
          <p:cNvPr id="218" name="Google Shape;218;p16"/>
          <p:cNvPicPr preferRelativeResize="0"/>
          <p:nvPr/>
        </p:nvPicPr>
        <p:blipFill rotWithShape="1">
          <a:blip r:embed="rId4">
            <a:alphaModFix/>
          </a:blip>
          <a:srcRect b="0" l="0" r="0" t="0"/>
          <a:stretch/>
        </p:blipFill>
        <p:spPr>
          <a:xfrm>
            <a:off x="2413278" y="8046041"/>
            <a:ext cx="996166" cy="9451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pic>
        <p:nvPicPr>
          <p:cNvPr id="224" name="Google Shape;224;p17"/>
          <p:cNvPicPr preferRelativeResize="0"/>
          <p:nvPr/>
        </p:nvPicPr>
        <p:blipFill rotWithShape="1">
          <a:blip r:embed="rId3">
            <a:alphaModFix/>
          </a:blip>
          <a:srcRect b="0" l="261" r="261" t="0"/>
          <a:stretch/>
        </p:blipFill>
        <p:spPr>
          <a:xfrm>
            <a:off x="1509390" y="2637587"/>
            <a:ext cx="16265219" cy="6238688"/>
          </a:xfrm>
          <a:prstGeom prst="rect">
            <a:avLst/>
          </a:prstGeom>
          <a:noFill/>
          <a:ln>
            <a:noFill/>
          </a:ln>
        </p:spPr>
      </p:pic>
      <p:sp>
        <p:nvSpPr>
          <p:cNvPr id="225" name="Google Shape;225;p17"/>
          <p:cNvSpPr txBox="1"/>
          <p:nvPr/>
        </p:nvSpPr>
        <p:spPr>
          <a:xfrm>
            <a:off x="4402058" y="385818"/>
            <a:ext cx="9483884" cy="128576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475" u="none" cap="none" strike="noStrike">
                <a:solidFill>
                  <a:srgbClr val="191919"/>
                </a:solidFill>
                <a:latin typeface="Francois One"/>
                <a:ea typeface="Francois One"/>
                <a:cs typeface="Francois One"/>
                <a:sym typeface="Francois One"/>
              </a:rPr>
              <a:t>Quy trình nghiệp vụ</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8"/>
          <p:cNvPicPr preferRelativeResize="0"/>
          <p:nvPr/>
        </p:nvPicPr>
        <p:blipFill rotWithShape="1">
          <a:blip r:embed="rId3">
            <a:alphaModFix/>
          </a:blip>
          <a:srcRect b="0" l="4819" r="39315" t="0"/>
          <a:stretch/>
        </p:blipFill>
        <p:spPr>
          <a:xfrm>
            <a:off x="10240435" y="-857578"/>
            <a:ext cx="9144000" cy="10915414"/>
          </a:xfrm>
          <a:prstGeom prst="rect">
            <a:avLst/>
          </a:prstGeom>
          <a:noFill/>
          <a:ln>
            <a:noFill/>
          </a:ln>
        </p:spPr>
      </p:pic>
      <p:sp>
        <p:nvSpPr>
          <p:cNvPr id="231" name="Google Shape;231;p18"/>
          <p:cNvSpPr/>
          <p:nvPr/>
        </p:nvSpPr>
        <p:spPr>
          <a:xfrm rot="-1160568">
            <a:off x="-711276" y="1512352"/>
            <a:ext cx="12070388" cy="1110838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rot="10800000">
            <a:off x="14812435" y="0"/>
            <a:ext cx="3781770" cy="10287000"/>
          </a:xfrm>
          <a:custGeom>
            <a:rect b="b" l="l" r="r" t="t"/>
            <a:pathLst>
              <a:path extrusionOk="0" h="14982775" w="5508059">
                <a:moveTo>
                  <a:pt x="5508059" y="14982775"/>
                </a:moveTo>
                <a:lnTo>
                  <a:pt x="0" y="14982775"/>
                </a:lnTo>
                <a:lnTo>
                  <a:pt x="0" y="0"/>
                </a:lnTo>
                <a:lnTo>
                  <a:pt x="5508059" y="14982775"/>
                </a:lnTo>
                <a:close/>
              </a:path>
            </a:pathLst>
          </a:custGeom>
          <a:solidFill>
            <a:srgbClr val="EA4B33"/>
          </a:solidFill>
          <a:ln>
            <a:noFill/>
          </a:ln>
        </p:spPr>
      </p:sp>
      <p:sp>
        <p:nvSpPr>
          <p:cNvPr id="233" name="Google Shape;233;p18"/>
          <p:cNvSpPr/>
          <p:nvPr/>
        </p:nvSpPr>
        <p:spPr>
          <a:xfrm rot="-5400000">
            <a:off x="11463681" y="3462681"/>
            <a:ext cx="5333427" cy="8315211"/>
          </a:xfrm>
          <a:custGeom>
            <a:rect b="b" l="l" r="r" t="t"/>
            <a:pathLst>
              <a:path extrusionOk="0" h="6830804" w="4381320">
                <a:moveTo>
                  <a:pt x="4381320" y="6830804"/>
                </a:moveTo>
                <a:lnTo>
                  <a:pt x="0" y="6830804"/>
                </a:lnTo>
                <a:lnTo>
                  <a:pt x="0" y="0"/>
                </a:lnTo>
                <a:lnTo>
                  <a:pt x="4381320" y="6830804"/>
                </a:lnTo>
                <a:close/>
              </a:path>
            </a:pathLst>
          </a:custGeom>
          <a:solidFill>
            <a:srgbClr val="052896"/>
          </a:solidFill>
          <a:ln>
            <a:noFill/>
          </a:ln>
        </p:spPr>
      </p:sp>
      <p:sp>
        <p:nvSpPr>
          <p:cNvPr id="234" name="Google Shape;234;p18"/>
          <p:cNvSpPr txBox="1"/>
          <p:nvPr/>
        </p:nvSpPr>
        <p:spPr>
          <a:xfrm>
            <a:off x="464195" y="4434482"/>
            <a:ext cx="9719445" cy="1047706"/>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999" u="none" cap="none" strike="noStrike">
                <a:solidFill>
                  <a:srgbClr val="191919"/>
                </a:solidFill>
                <a:latin typeface="Francois One"/>
                <a:ea typeface="Francois One"/>
                <a:cs typeface="Francois One"/>
                <a:sym typeface="Francois One"/>
              </a:rPr>
              <a:t>Phân tích yêu cầu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9"/>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240" name="Google Shape;240;p19"/>
          <p:cNvSpPr txBox="1"/>
          <p:nvPr/>
        </p:nvSpPr>
        <p:spPr>
          <a:xfrm>
            <a:off x="1028700" y="3321719"/>
            <a:ext cx="16314183" cy="137153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Yêu cầu chức năng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94" name="Shape 94"/>
        <p:cNvGrpSpPr/>
        <p:nvPr/>
      </p:nvGrpSpPr>
      <p:grpSpPr>
        <a:xfrm>
          <a:off x="0" y="0"/>
          <a:ext cx="0" cy="0"/>
          <a:chOff x="0" y="0"/>
          <a:chExt cx="0" cy="0"/>
        </a:xfrm>
      </p:grpSpPr>
      <p:sp>
        <p:nvSpPr>
          <p:cNvPr id="95" name="Google Shape;95;p2"/>
          <p:cNvSpPr/>
          <p:nvPr/>
        </p:nvSpPr>
        <p:spPr>
          <a:xfrm rot="-6078035">
            <a:off x="-3267573" y="135072"/>
            <a:ext cx="13593765" cy="1009743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txBox="1"/>
          <p:nvPr/>
        </p:nvSpPr>
        <p:spPr>
          <a:xfrm>
            <a:off x="1427646" y="4236128"/>
            <a:ext cx="6886146" cy="1047706"/>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6999" u="none" cap="none" strike="noStrike">
                <a:solidFill>
                  <a:srgbClr val="052896"/>
                </a:solidFill>
                <a:latin typeface="Francois One"/>
                <a:ea typeface="Francois One"/>
                <a:cs typeface="Francois One"/>
                <a:sym typeface="Francois One"/>
              </a:rPr>
              <a:t>Nội dung </a:t>
            </a:r>
            <a:endParaRPr/>
          </a:p>
        </p:txBody>
      </p:sp>
      <p:sp>
        <p:nvSpPr>
          <p:cNvPr id="97" name="Google Shape;97;p2"/>
          <p:cNvSpPr txBox="1"/>
          <p:nvPr/>
        </p:nvSpPr>
        <p:spPr>
          <a:xfrm>
            <a:off x="11411517" y="2765026"/>
            <a:ext cx="6192610" cy="54850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54" u="none" cap="none" strike="noStrike">
                <a:solidFill>
                  <a:srgbClr val="FFFFFF"/>
                </a:solidFill>
                <a:latin typeface="Public Sans"/>
                <a:ea typeface="Public Sans"/>
                <a:cs typeface="Public Sans"/>
                <a:sym typeface="Public Sans"/>
              </a:rPr>
              <a:t>Tổng quan đề tài</a:t>
            </a:r>
            <a:endParaRPr/>
          </a:p>
        </p:txBody>
      </p:sp>
      <p:sp>
        <p:nvSpPr>
          <p:cNvPr id="98" name="Google Shape;98;p2"/>
          <p:cNvSpPr txBox="1"/>
          <p:nvPr/>
        </p:nvSpPr>
        <p:spPr>
          <a:xfrm>
            <a:off x="11411517" y="4142915"/>
            <a:ext cx="6192610" cy="54850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54" u="none" cap="none" strike="noStrike">
                <a:solidFill>
                  <a:srgbClr val="FFFFFF"/>
                </a:solidFill>
                <a:latin typeface="Public Sans"/>
                <a:ea typeface="Public Sans"/>
                <a:cs typeface="Public Sans"/>
                <a:sym typeface="Public Sans"/>
              </a:rPr>
              <a:t>Sơ đồ Use-case</a:t>
            </a:r>
            <a:endParaRPr/>
          </a:p>
        </p:txBody>
      </p:sp>
      <p:sp>
        <p:nvSpPr>
          <p:cNvPr id="99" name="Google Shape;99;p2"/>
          <p:cNvSpPr txBox="1"/>
          <p:nvPr/>
        </p:nvSpPr>
        <p:spPr>
          <a:xfrm>
            <a:off x="11411517" y="6897271"/>
            <a:ext cx="3698781" cy="54850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54" u="none" cap="none" strike="noStrike">
                <a:solidFill>
                  <a:srgbClr val="FFFFFF"/>
                </a:solidFill>
                <a:latin typeface="Public Sans"/>
                <a:ea typeface="Public Sans"/>
                <a:cs typeface="Public Sans"/>
                <a:sym typeface="Public Sans"/>
              </a:rPr>
              <a:t>Thiết kế giao diện</a:t>
            </a:r>
            <a:endParaRPr/>
          </a:p>
        </p:txBody>
      </p:sp>
      <p:sp>
        <p:nvSpPr>
          <p:cNvPr id="100" name="Google Shape;100;p2"/>
          <p:cNvSpPr txBox="1"/>
          <p:nvPr/>
        </p:nvSpPr>
        <p:spPr>
          <a:xfrm>
            <a:off x="11411517" y="5520093"/>
            <a:ext cx="6192610" cy="54850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54" u="none" cap="none" strike="noStrike">
                <a:solidFill>
                  <a:srgbClr val="FFFFFF"/>
                </a:solidFill>
                <a:latin typeface="Public Sans"/>
                <a:ea typeface="Public Sans"/>
                <a:cs typeface="Public Sans"/>
                <a:sym typeface="Public Sans"/>
              </a:rPr>
              <a:t>Mô hình ERD</a:t>
            </a:r>
            <a:endParaRPr/>
          </a:p>
        </p:txBody>
      </p:sp>
      <p:grpSp>
        <p:nvGrpSpPr>
          <p:cNvPr id="101" name="Google Shape;101;p2"/>
          <p:cNvGrpSpPr/>
          <p:nvPr/>
        </p:nvGrpSpPr>
        <p:grpSpPr>
          <a:xfrm>
            <a:off x="10991586" y="2925836"/>
            <a:ext cx="0" cy="4259974"/>
            <a:chOff x="31750" y="-31750"/>
            <a:chExt cx="0" cy="5679966"/>
          </a:xfrm>
        </p:grpSpPr>
        <p:cxnSp>
          <p:nvCxnSpPr>
            <p:cNvPr id="102" name="Google Shape;102;p2"/>
            <p:cNvCxnSpPr/>
            <p:nvPr/>
          </p:nvCxnSpPr>
          <p:spPr>
            <a:xfrm rot="5400000">
              <a:off x="-971996" y="971996"/>
              <a:ext cx="2007491" cy="0"/>
            </a:xfrm>
            <a:prstGeom prst="straightConnector1">
              <a:avLst/>
            </a:prstGeom>
            <a:noFill/>
            <a:ln cap="flat" cmpd="sng" w="63500">
              <a:solidFill>
                <a:srgbClr val="FFFFFF"/>
              </a:solidFill>
              <a:prstDash val="solid"/>
              <a:round/>
              <a:headEnd len="lg" w="lg" type="oval"/>
              <a:tailEnd len="lg" w="lg" type="oval"/>
            </a:ln>
          </p:spPr>
        </p:cxnSp>
        <p:cxnSp>
          <p:nvCxnSpPr>
            <p:cNvPr id="103" name="Google Shape;103;p2"/>
            <p:cNvCxnSpPr/>
            <p:nvPr/>
          </p:nvCxnSpPr>
          <p:spPr>
            <a:xfrm rot="5400000">
              <a:off x="-860393" y="2867884"/>
              <a:ext cx="1784286" cy="0"/>
            </a:xfrm>
            <a:prstGeom prst="straightConnector1">
              <a:avLst/>
            </a:prstGeom>
            <a:noFill/>
            <a:ln cap="flat" cmpd="sng" w="63500">
              <a:solidFill>
                <a:srgbClr val="FFFFFF"/>
              </a:solidFill>
              <a:prstDash val="solid"/>
              <a:round/>
              <a:headEnd len="sm" w="sm" type="none"/>
              <a:tailEnd len="lg" w="lg" type="oval"/>
            </a:ln>
          </p:spPr>
        </p:cxnSp>
        <p:cxnSp>
          <p:nvCxnSpPr>
            <p:cNvPr id="104" name="Google Shape;104;p2"/>
            <p:cNvCxnSpPr/>
            <p:nvPr/>
          </p:nvCxnSpPr>
          <p:spPr>
            <a:xfrm rot="5400000">
              <a:off x="-977664" y="4638802"/>
              <a:ext cx="2018828" cy="0"/>
            </a:xfrm>
            <a:prstGeom prst="straightConnector1">
              <a:avLst/>
            </a:prstGeom>
            <a:noFill/>
            <a:ln cap="flat" cmpd="sng" w="63500">
              <a:solidFill>
                <a:srgbClr val="FFFFFF"/>
              </a:solidFill>
              <a:prstDash val="solid"/>
              <a:round/>
              <a:headEnd len="sm" w="sm" type="none"/>
              <a:tailEnd len="lg" w="lg" type="oval"/>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0"/>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246" name="Google Shape;246;p20"/>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247" name="Google Shape;247;p20"/>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248" name="Google Shape;248;p20"/>
          <p:cNvSpPr txBox="1"/>
          <p:nvPr/>
        </p:nvSpPr>
        <p:spPr>
          <a:xfrm>
            <a:off x="8374452" y="484561"/>
            <a:ext cx="7883128" cy="121917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Yêu cầu lưu trữ</a:t>
            </a:r>
            <a:endParaRPr/>
          </a:p>
        </p:txBody>
      </p:sp>
      <p:sp>
        <p:nvSpPr>
          <p:cNvPr id="249" name="Google Shape;249;p20"/>
          <p:cNvSpPr txBox="1"/>
          <p:nvPr/>
        </p:nvSpPr>
        <p:spPr>
          <a:xfrm>
            <a:off x="8914836" y="2532326"/>
            <a:ext cx="6796567" cy="537524"/>
          </a:xfrm>
          <a:prstGeom prst="rect">
            <a:avLst/>
          </a:prstGeom>
          <a:noFill/>
          <a:ln>
            <a:noFill/>
          </a:ln>
        </p:spPr>
        <p:txBody>
          <a:bodyPr anchorCtr="0" anchor="t" bIns="0" lIns="0" spcFirstLastPara="1" rIns="0" wrap="square" tIns="0">
            <a:spAutoFit/>
          </a:bodyPr>
          <a:lstStyle/>
          <a:p>
            <a:pPr indent="0" lvl="0" marL="0" marR="0" rtl="0" algn="l">
              <a:lnSpc>
                <a:spcPct val="159000"/>
              </a:lnSpc>
              <a:spcBef>
                <a:spcPts val="0"/>
              </a:spcBef>
              <a:spcAft>
                <a:spcPts val="0"/>
              </a:spcAft>
              <a:buNone/>
            </a:pPr>
            <a:r>
              <a:rPr b="0" i="0" lang="en-US" sz="2800" u="none" cap="none" strike="noStrike">
                <a:solidFill>
                  <a:srgbClr val="191919"/>
                </a:solidFill>
                <a:latin typeface="Public Sans"/>
                <a:ea typeface="Public Sans"/>
                <a:cs typeface="Public Sans"/>
                <a:sym typeface="Public Sans"/>
              </a:rPr>
              <a:t>Hệ thống cần lưu trữ các thông tin sau:</a:t>
            </a:r>
            <a:endParaRPr/>
          </a:p>
        </p:txBody>
      </p:sp>
      <p:sp>
        <p:nvSpPr>
          <p:cNvPr id="250" name="Google Shape;250;p20"/>
          <p:cNvSpPr txBox="1"/>
          <p:nvPr/>
        </p:nvSpPr>
        <p:spPr>
          <a:xfrm>
            <a:off x="9774254" y="3506182"/>
            <a:ext cx="438927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đăng nhập</a:t>
            </a:r>
            <a:endParaRPr/>
          </a:p>
        </p:txBody>
      </p:sp>
      <p:sp>
        <p:nvSpPr>
          <p:cNvPr id="251" name="Google Shape;251;p20"/>
          <p:cNvSpPr txBox="1"/>
          <p:nvPr/>
        </p:nvSpPr>
        <p:spPr>
          <a:xfrm>
            <a:off x="9780047" y="4158006"/>
            <a:ext cx="438927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người dùng</a:t>
            </a:r>
            <a:endParaRPr/>
          </a:p>
        </p:txBody>
      </p:sp>
      <p:sp>
        <p:nvSpPr>
          <p:cNvPr id="252" name="Google Shape;252;p20"/>
          <p:cNvSpPr txBox="1"/>
          <p:nvPr/>
        </p:nvSpPr>
        <p:spPr>
          <a:xfrm>
            <a:off x="9780047" y="4809830"/>
            <a:ext cx="4445312"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xe</a:t>
            </a:r>
            <a:endParaRPr/>
          </a:p>
        </p:txBody>
      </p:sp>
      <p:sp>
        <p:nvSpPr>
          <p:cNvPr id="253" name="Google Shape;253;p20"/>
          <p:cNvSpPr txBox="1"/>
          <p:nvPr/>
        </p:nvSpPr>
        <p:spPr>
          <a:xfrm>
            <a:off x="9780047" y="5461654"/>
            <a:ext cx="438927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nhân viên</a:t>
            </a:r>
            <a:endParaRPr/>
          </a:p>
        </p:txBody>
      </p:sp>
      <p:sp>
        <p:nvSpPr>
          <p:cNvPr id="254" name="Google Shape;254;p20"/>
          <p:cNvSpPr txBox="1"/>
          <p:nvPr/>
        </p:nvSpPr>
        <p:spPr>
          <a:xfrm>
            <a:off x="9774254" y="6113479"/>
            <a:ext cx="438927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khách hàng</a:t>
            </a:r>
            <a:endParaRPr/>
          </a:p>
        </p:txBody>
      </p:sp>
      <p:sp>
        <p:nvSpPr>
          <p:cNvPr id="255" name="Google Shape;255;p20"/>
          <p:cNvSpPr txBox="1"/>
          <p:nvPr/>
        </p:nvSpPr>
        <p:spPr>
          <a:xfrm>
            <a:off x="9780047" y="6765303"/>
            <a:ext cx="438927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khách hàng</a:t>
            </a:r>
            <a:endParaRPr/>
          </a:p>
        </p:txBody>
      </p:sp>
      <p:sp>
        <p:nvSpPr>
          <p:cNvPr id="256" name="Google Shape;256;p20"/>
          <p:cNvSpPr txBox="1"/>
          <p:nvPr/>
        </p:nvSpPr>
        <p:spPr>
          <a:xfrm>
            <a:off x="9780047" y="7417127"/>
            <a:ext cx="5071939"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hóa đơn mua vé</a:t>
            </a:r>
            <a:endParaRPr/>
          </a:p>
        </p:txBody>
      </p:sp>
      <p:sp>
        <p:nvSpPr>
          <p:cNvPr id="257" name="Google Shape;257;p20"/>
          <p:cNvSpPr txBox="1"/>
          <p:nvPr/>
        </p:nvSpPr>
        <p:spPr>
          <a:xfrm>
            <a:off x="9780047" y="8068951"/>
            <a:ext cx="5071939"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xe vào, xe ra</a:t>
            </a:r>
            <a:endParaRPr/>
          </a:p>
        </p:txBody>
      </p:sp>
      <p:sp>
        <p:nvSpPr>
          <p:cNvPr id="258" name="Google Shape;258;p20"/>
          <p:cNvSpPr txBox="1"/>
          <p:nvPr/>
        </p:nvSpPr>
        <p:spPr>
          <a:xfrm>
            <a:off x="9780047" y="8720776"/>
            <a:ext cx="5071939"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Thông tin khách vãng lai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1"/>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264" name="Google Shape;264;p21"/>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265" name="Google Shape;265;p21"/>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266" name="Google Shape;266;p21"/>
          <p:cNvSpPr txBox="1"/>
          <p:nvPr/>
        </p:nvSpPr>
        <p:spPr>
          <a:xfrm>
            <a:off x="8374452" y="385818"/>
            <a:ext cx="7883128" cy="121917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Yêu cầu tính toán</a:t>
            </a:r>
            <a:endParaRPr/>
          </a:p>
        </p:txBody>
      </p:sp>
      <p:sp>
        <p:nvSpPr>
          <p:cNvPr id="267" name="Google Shape;267;p21"/>
          <p:cNvSpPr txBox="1"/>
          <p:nvPr/>
        </p:nvSpPr>
        <p:spPr>
          <a:xfrm>
            <a:off x="8718187" y="2894412"/>
            <a:ext cx="5707986"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TÍnh toán tổng giá trị hóa đơn</a:t>
            </a:r>
            <a:endParaRPr/>
          </a:p>
        </p:txBody>
      </p:sp>
      <p:sp>
        <p:nvSpPr>
          <p:cNvPr id="268" name="Google Shape;268;p21"/>
          <p:cNvSpPr txBox="1"/>
          <p:nvPr/>
        </p:nvSpPr>
        <p:spPr>
          <a:xfrm>
            <a:off x="8718187" y="4555886"/>
            <a:ext cx="5636338"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Tính toán số dư tài khoản</a:t>
            </a:r>
            <a:endParaRPr/>
          </a:p>
        </p:txBody>
      </p:sp>
      <p:sp>
        <p:nvSpPr>
          <p:cNvPr id="269" name="Google Shape;269;p21"/>
          <p:cNvSpPr txBox="1"/>
          <p:nvPr/>
        </p:nvSpPr>
        <p:spPr>
          <a:xfrm>
            <a:off x="8718187" y="6217360"/>
            <a:ext cx="6708887" cy="1099433"/>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Tính toán doanh thu theo ngày cho khách hàng vãng lai.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2"/>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275" name="Google Shape;275;p22"/>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276" name="Google Shape;276;p22"/>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277" name="Google Shape;277;p22"/>
          <p:cNvSpPr txBox="1"/>
          <p:nvPr/>
        </p:nvSpPr>
        <p:spPr>
          <a:xfrm>
            <a:off x="8374452" y="484561"/>
            <a:ext cx="7883128" cy="121917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Yêu cầu tra cứu</a:t>
            </a:r>
            <a:endParaRPr/>
          </a:p>
        </p:txBody>
      </p:sp>
      <p:sp>
        <p:nvSpPr>
          <p:cNvPr id="278" name="Google Shape;278;p22"/>
          <p:cNvSpPr txBox="1"/>
          <p:nvPr/>
        </p:nvSpPr>
        <p:spPr>
          <a:xfrm>
            <a:off x="8509885" y="3192051"/>
            <a:ext cx="7612263" cy="1099433"/>
          </a:xfrm>
          <a:prstGeom prst="rect">
            <a:avLst/>
          </a:prstGeom>
          <a:noFill/>
          <a:ln>
            <a:noFill/>
          </a:ln>
        </p:spPr>
        <p:txBody>
          <a:bodyPr anchorCtr="0" anchor="t" bIns="0" lIns="0" spcFirstLastPara="1" rIns="0" wrap="square" tIns="0">
            <a:spAutoFit/>
          </a:bodyPr>
          <a:lstStyle/>
          <a:p>
            <a:pPr indent="0" lvl="0" marL="0" marR="0" rtl="0" algn="ctr">
              <a:lnSpc>
                <a:spcPct val="159000"/>
              </a:lnSpc>
              <a:spcBef>
                <a:spcPts val="0"/>
              </a:spcBef>
              <a:spcAft>
                <a:spcPts val="0"/>
              </a:spcAft>
              <a:buNone/>
            </a:pPr>
            <a:r>
              <a:rPr b="0" i="0" lang="en-US" sz="2800" u="none" cap="none" strike="noStrike">
                <a:solidFill>
                  <a:srgbClr val="191919"/>
                </a:solidFill>
                <a:latin typeface="Public Sans"/>
                <a:ea typeface="Public Sans"/>
                <a:cs typeface="Public Sans"/>
                <a:sym typeface="Public Sans"/>
              </a:rPr>
              <a:t>Các chứng năng tra cứu được cung cấp dựa trên quyền hạn của người dùng.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3"/>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284" name="Google Shape;284;p23"/>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285" name="Google Shape;285;p23"/>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286" name="Google Shape;286;p23"/>
          <p:cNvSpPr txBox="1"/>
          <p:nvPr/>
        </p:nvSpPr>
        <p:spPr>
          <a:xfrm>
            <a:off x="8374452" y="484561"/>
            <a:ext cx="7883128" cy="243835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Yêu cầu thống kê và tổng hợp</a:t>
            </a:r>
            <a:endParaRPr/>
          </a:p>
        </p:txBody>
      </p:sp>
      <p:sp>
        <p:nvSpPr>
          <p:cNvPr id="287" name="Google Shape;287;p23"/>
          <p:cNvSpPr txBox="1"/>
          <p:nvPr/>
        </p:nvSpPr>
        <p:spPr>
          <a:xfrm>
            <a:off x="8718187" y="4177184"/>
            <a:ext cx="8151422"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Thống kê số lượng xe gửi của bãi giữ xe.</a:t>
            </a:r>
            <a:endParaRPr/>
          </a:p>
        </p:txBody>
      </p:sp>
      <p:sp>
        <p:nvSpPr>
          <p:cNvPr id="288" name="Google Shape;288;p23"/>
          <p:cNvSpPr txBox="1"/>
          <p:nvPr/>
        </p:nvSpPr>
        <p:spPr>
          <a:xfrm>
            <a:off x="8718187" y="5949258"/>
            <a:ext cx="8151422" cy="1099433"/>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Thống kê số lượng vé bán cho đối tượng khách hàng thành viên, khách vãng lai.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4"/>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294" name="Google Shape;294;p24"/>
          <p:cNvSpPr txBox="1"/>
          <p:nvPr/>
        </p:nvSpPr>
        <p:spPr>
          <a:xfrm>
            <a:off x="1028700" y="3148537"/>
            <a:ext cx="16314183" cy="137153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Yêu cầu phi chức năng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5"/>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300" name="Google Shape;300;p25"/>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301" name="Google Shape;301;p25"/>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302" name="Google Shape;302;p25"/>
          <p:cNvSpPr txBox="1"/>
          <p:nvPr/>
        </p:nvSpPr>
        <p:spPr>
          <a:xfrm>
            <a:off x="6962231" y="922275"/>
            <a:ext cx="10219785" cy="121917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91919"/>
                </a:solidFill>
                <a:latin typeface="Francois One"/>
                <a:ea typeface="Francois One"/>
                <a:cs typeface="Francois One"/>
                <a:sym typeface="Francois One"/>
              </a:rPr>
              <a:t>Yêu cầu phi chức năng</a:t>
            </a:r>
            <a:endParaRPr/>
          </a:p>
        </p:txBody>
      </p:sp>
      <p:sp>
        <p:nvSpPr>
          <p:cNvPr id="303" name="Google Shape;303;p25"/>
          <p:cNvSpPr txBox="1"/>
          <p:nvPr/>
        </p:nvSpPr>
        <p:spPr>
          <a:xfrm>
            <a:off x="9144000" y="3422659"/>
            <a:ext cx="642679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Khả năng sử dụng</a:t>
            </a:r>
            <a:endParaRPr/>
          </a:p>
        </p:txBody>
      </p:sp>
      <p:sp>
        <p:nvSpPr>
          <p:cNvPr id="304" name="Google Shape;304;p25"/>
          <p:cNvSpPr txBox="1"/>
          <p:nvPr/>
        </p:nvSpPr>
        <p:spPr>
          <a:xfrm>
            <a:off x="9144000" y="4432659"/>
            <a:ext cx="642679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Tính cập nhật - phát triển</a:t>
            </a:r>
            <a:endParaRPr/>
          </a:p>
        </p:txBody>
      </p:sp>
      <p:sp>
        <p:nvSpPr>
          <p:cNvPr id="305" name="Google Shape;305;p25"/>
          <p:cNvSpPr txBox="1"/>
          <p:nvPr/>
        </p:nvSpPr>
        <p:spPr>
          <a:xfrm>
            <a:off x="9144000" y="5446433"/>
            <a:ext cx="642679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Hiệu suất</a:t>
            </a:r>
            <a:endParaRPr/>
          </a:p>
        </p:txBody>
      </p:sp>
      <p:sp>
        <p:nvSpPr>
          <p:cNvPr id="306" name="Google Shape;306;p25"/>
          <p:cNvSpPr txBox="1"/>
          <p:nvPr/>
        </p:nvSpPr>
        <p:spPr>
          <a:xfrm>
            <a:off x="9144000" y="6460208"/>
            <a:ext cx="642679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Tính bảo mật</a:t>
            </a:r>
            <a:endParaRPr/>
          </a:p>
        </p:txBody>
      </p:sp>
      <p:sp>
        <p:nvSpPr>
          <p:cNvPr id="307" name="Google Shape;307;p25"/>
          <p:cNvSpPr txBox="1"/>
          <p:nvPr/>
        </p:nvSpPr>
        <p:spPr>
          <a:xfrm>
            <a:off x="9144000" y="7473982"/>
            <a:ext cx="6426793" cy="537524"/>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Sức chứa của hệ thống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311" name="Shape 311"/>
        <p:cNvGrpSpPr/>
        <p:nvPr/>
      </p:nvGrpSpPr>
      <p:grpSpPr>
        <a:xfrm>
          <a:off x="0" y="0"/>
          <a:ext cx="0" cy="0"/>
          <a:chOff x="0" y="0"/>
          <a:chExt cx="0" cy="0"/>
        </a:xfrm>
      </p:grpSpPr>
      <p:sp>
        <p:nvSpPr>
          <p:cNvPr id="312" name="Google Shape;312;p26"/>
          <p:cNvSpPr txBox="1"/>
          <p:nvPr/>
        </p:nvSpPr>
        <p:spPr>
          <a:xfrm>
            <a:off x="1255527" y="4138472"/>
            <a:ext cx="7447155" cy="127122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SƠ ĐỒ USE-CASE</a:t>
            </a:r>
            <a:endParaRPr/>
          </a:p>
        </p:txBody>
      </p:sp>
      <p:sp>
        <p:nvSpPr>
          <p:cNvPr id="313" name="Google Shape;313;p26"/>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314" name="Google Shape;314;p26"/>
          <p:cNvGrpSpPr/>
          <p:nvPr/>
        </p:nvGrpSpPr>
        <p:grpSpPr>
          <a:xfrm>
            <a:off x="11009755" y="1963295"/>
            <a:ext cx="4952736" cy="10065558"/>
            <a:chOff x="0" y="0"/>
            <a:chExt cx="5000993" cy="10163632"/>
          </a:xfrm>
        </p:grpSpPr>
        <p:sp>
          <p:nvSpPr>
            <p:cNvPr id="315" name="Google Shape;315;p26"/>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316" name="Google Shape;316;p26"/>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7"/>
          <p:cNvPicPr preferRelativeResize="0"/>
          <p:nvPr/>
        </p:nvPicPr>
        <p:blipFill rotWithShape="1">
          <a:blip r:embed="rId3">
            <a:alphaModFix/>
          </a:blip>
          <a:srcRect b="0" l="0" r="0" t="0"/>
          <a:stretch/>
        </p:blipFill>
        <p:spPr>
          <a:xfrm>
            <a:off x="2998274" y="0"/>
            <a:ext cx="12291452" cy="1028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28"/>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327" name="Google Shape;327;p28"/>
          <p:cNvSpPr txBox="1"/>
          <p:nvPr/>
        </p:nvSpPr>
        <p:spPr>
          <a:xfrm>
            <a:off x="1028700" y="3321719"/>
            <a:ext cx="16314183" cy="137153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Đăng ký</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9"/>
          <p:cNvPicPr preferRelativeResize="0"/>
          <p:nvPr/>
        </p:nvPicPr>
        <p:blipFill rotWithShape="1">
          <a:blip r:embed="rId3">
            <a:alphaModFix/>
          </a:blip>
          <a:srcRect b="0" l="0" r="0" t="0"/>
          <a:stretch/>
        </p:blipFill>
        <p:spPr>
          <a:xfrm>
            <a:off x="7407363" y="872830"/>
            <a:ext cx="10109906" cy="8541339"/>
          </a:xfrm>
          <a:prstGeom prst="rect">
            <a:avLst/>
          </a:prstGeom>
          <a:noFill/>
          <a:ln>
            <a:noFill/>
          </a:ln>
        </p:spPr>
      </p:pic>
      <p:sp>
        <p:nvSpPr>
          <p:cNvPr id="333" name="Google Shape;333;p29"/>
          <p:cNvSpPr txBox="1"/>
          <p:nvPr/>
        </p:nvSpPr>
        <p:spPr>
          <a:xfrm>
            <a:off x="715242" y="4219619"/>
            <a:ext cx="6007646"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108" name="Shape 108"/>
        <p:cNvGrpSpPr/>
        <p:nvPr/>
      </p:nvGrpSpPr>
      <p:grpSpPr>
        <a:xfrm>
          <a:off x="0" y="0"/>
          <a:ext cx="0" cy="0"/>
          <a:chOff x="0" y="0"/>
          <a:chExt cx="0" cy="0"/>
        </a:xfrm>
      </p:grpSpPr>
      <p:sp>
        <p:nvSpPr>
          <p:cNvPr id="109" name="Google Shape;109;p3"/>
          <p:cNvSpPr txBox="1"/>
          <p:nvPr/>
        </p:nvSpPr>
        <p:spPr>
          <a:xfrm>
            <a:off x="1236813" y="4142746"/>
            <a:ext cx="8716862" cy="1271226"/>
          </a:xfrm>
          <a:prstGeom prst="rect">
            <a:avLst/>
          </a:prstGeom>
          <a:noFill/>
          <a:ln>
            <a:noFill/>
          </a:ln>
        </p:spPr>
        <p:txBody>
          <a:bodyPr anchorCtr="0" anchor="t" bIns="0" lIns="0" spcFirstLastPara="1" rIns="0" wrap="square" tIns="0">
            <a:spAutoFit/>
          </a:bodyPr>
          <a:lstStyle/>
          <a:p>
            <a:pPr indent="0" lvl="0" marL="0" marR="0" rtl="0" algn="just">
              <a:lnSpc>
                <a:spcPct val="128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TỔNG QUAN ĐỀ TÀI</a:t>
            </a:r>
            <a:endParaRPr/>
          </a:p>
        </p:txBody>
      </p:sp>
      <p:sp>
        <p:nvSpPr>
          <p:cNvPr id="110" name="Google Shape;110;p3"/>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111" name="Google Shape;111;p3"/>
          <p:cNvGrpSpPr/>
          <p:nvPr/>
        </p:nvGrpSpPr>
        <p:grpSpPr>
          <a:xfrm>
            <a:off x="11009755" y="1963295"/>
            <a:ext cx="4952736" cy="10065558"/>
            <a:chOff x="0" y="0"/>
            <a:chExt cx="5000993" cy="10163632"/>
          </a:xfrm>
        </p:grpSpPr>
        <p:sp>
          <p:nvSpPr>
            <p:cNvPr id="112" name="Google Shape;112;p3"/>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113" name="Google Shape;113;p3"/>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0"/>
          <p:cNvPicPr preferRelativeResize="0"/>
          <p:nvPr/>
        </p:nvPicPr>
        <p:blipFill rotWithShape="1">
          <a:blip r:embed="rId3">
            <a:alphaModFix/>
          </a:blip>
          <a:srcRect b="0" l="0" r="0" t="0"/>
          <a:stretch/>
        </p:blipFill>
        <p:spPr>
          <a:xfrm>
            <a:off x="7660840" y="749460"/>
            <a:ext cx="10229493" cy="8508840"/>
          </a:xfrm>
          <a:prstGeom prst="rect">
            <a:avLst/>
          </a:prstGeom>
          <a:noFill/>
          <a:ln>
            <a:noFill/>
          </a:ln>
        </p:spPr>
      </p:pic>
      <p:sp>
        <p:nvSpPr>
          <p:cNvPr id="339" name="Google Shape;339;p30"/>
          <p:cNvSpPr txBox="1"/>
          <p:nvPr/>
        </p:nvSpPr>
        <p:spPr>
          <a:xfrm>
            <a:off x="401785" y="4219619"/>
            <a:ext cx="6691553"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1"/>
          <p:cNvPicPr preferRelativeResize="0"/>
          <p:nvPr/>
        </p:nvPicPr>
        <p:blipFill rotWithShape="1">
          <a:blip r:embed="rId3">
            <a:alphaModFix/>
          </a:blip>
          <a:srcRect b="0" l="0" r="0" t="0"/>
          <a:stretch/>
        </p:blipFill>
        <p:spPr>
          <a:xfrm>
            <a:off x="2073801" y="2939071"/>
            <a:ext cx="15185499" cy="5155282"/>
          </a:xfrm>
          <a:prstGeom prst="rect">
            <a:avLst/>
          </a:prstGeom>
          <a:noFill/>
          <a:ln>
            <a:noFill/>
          </a:ln>
        </p:spPr>
      </p:pic>
      <p:sp>
        <p:nvSpPr>
          <p:cNvPr id="345" name="Google Shape;345;p31"/>
          <p:cNvSpPr txBox="1"/>
          <p:nvPr/>
        </p:nvSpPr>
        <p:spPr>
          <a:xfrm>
            <a:off x="6553902" y="837028"/>
            <a:ext cx="5180196"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CLASS DIAGRAM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2"/>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351" name="Google Shape;351;p32"/>
          <p:cNvSpPr txBox="1"/>
          <p:nvPr/>
        </p:nvSpPr>
        <p:spPr>
          <a:xfrm>
            <a:off x="1028700" y="3321719"/>
            <a:ext cx="16314183" cy="137153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Quản lý thông tin khách hàng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3"/>
          <p:cNvPicPr preferRelativeResize="0"/>
          <p:nvPr/>
        </p:nvPicPr>
        <p:blipFill rotWithShape="1">
          <a:blip r:embed="rId3">
            <a:alphaModFix/>
          </a:blip>
          <a:srcRect b="0" l="0" r="0" t="0"/>
          <a:stretch/>
        </p:blipFill>
        <p:spPr>
          <a:xfrm>
            <a:off x="2289620" y="2061380"/>
            <a:ext cx="13708760" cy="7424889"/>
          </a:xfrm>
          <a:prstGeom prst="rect">
            <a:avLst/>
          </a:prstGeom>
          <a:noFill/>
          <a:ln>
            <a:noFill/>
          </a:ln>
        </p:spPr>
      </p:pic>
      <p:sp>
        <p:nvSpPr>
          <p:cNvPr id="357" name="Google Shape;357;p33"/>
          <p:cNvSpPr txBox="1"/>
          <p:nvPr/>
        </p:nvSpPr>
        <p:spPr>
          <a:xfrm>
            <a:off x="6125929" y="561997"/>
            <a:ext cx="6036142"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4"/>
          <p:cNvPicPr preferRelativeResize="0"/>
          <p:nvPr/>
        </p:nvPicPr>
        <p:blipFill rotWithShape="1">
          <a:blip r:embed="rId3">
            <a:alphaModFix/>
          </a:blip>
          <a:srcRect b="0" l="0" r="0" t="0"/>
          <a:stretch/>
        </p:blipFill>
        <p:spPr>
          <a:xfrm>
            <a:off x="7269212" y="1028700"/>
            <a:ext cx="10246554" cy="8108692"/>
          </a:xfrm>
          <a:prstGeom prst="rect">
            <a:avLst/>
          </a:prstGeom>
          <a:noFill/>
          <a:ln>
            <a:noFill/>
          </a:ln>
        </p:spPr>
      </p:pic>
      <p:sp>
        <p:nvSpPr>
          <p:cNvPr id="363" name="Google Shape;363;p34"/>
          <p:cNvSpPr txBox="1"/>
          <p:nvPr/>
        </p:nvSpPr>
        <p:spPr>
          <a:xfrm>
            <a:off x="640420" y="4676797"/>
            <a:ext cx="5979149"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5"/>
          <p:cNvPicPr preferRelativeResize="0"/>
          <p:nvPr/>
        </p:nvPicPr>
        <p:blipFill rotWithShape="1">
          <a:blip r:embed="rId3">
            <a:alphaModFix/>
          </a:blip>
          <a:srcRect b="0" l="0" r="0" t="0"/>
          <a:stretch/>
        </p:blipFill>
        <p:spPr>
          <a:xfrm>
            <a:off x="7787644" y="291074"/>
            <a:ext cx="9191326" cy="9204235"/>
          </a:xfrm>
          <a:prstGeom prst="rect">
            <a:avLst/>
          </a:prstGeom>
          <a:noFill/>
          <a:ln>
            <a:noFill/>
          </a:ln>
        </p:spPr>
      </p:pic>
      <p:sp>
        <p:nvSpPr>
          <p:cNvPr id="369" name="Google Shape;369;p35"/>
          <p:cNvSpPr txBox="1"/>
          <p:nvPr/>
        </p:nvSpPr>
        <p:spPr>
          <a:xfrm>
            <a:off x="458777" y="4676797"/>
            <a:ext cx="6075437"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0" l="0" r="0" t="0"/>
          <a:stretch/>
        </p:blipFill>
        <p:spPr>
          <a:xfrm>
            <a:off x="7589571" y="292671"/>
            <a:ext cx="9169885" cy="9484153"/>
          </a:xfrm>
          <a:prstGeom prst="rect">
            <a:avLst/>
          </a:prstGeom>
          <a:noFill/>
          <a:ln>
            <a:noFill/>
          </a:ln>
        </p:spPr>
      </p:pic>
      <p:sp>
        <p:nvSpPr>
          <p:cNvPr id="375" name="Google Shape;375;p36"/>
          <p:cNvSpPr txBox="1"/>
          <p:nvPr/>
        </p:nvSpPr>
        <p:spPr>
          <a:xfrm>
            <a:off x="743738" y="4568045"/>
            <a:ext cx="6150126"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37"/>
          <p:cNvPicPr preferRelativeResize="0"/>
          <p:nvPr/>
        </p:nvPicPr>
        <p:blipFill rotWithShape="1">
          <a:blip r:embed="rId3">
            <a:alphaModFix/>
          </a:blip>
          <a:srcRect b="0" l="0" r="0" t="0"/>
          <a:stretch/>
        </p:blipFill>
        <p:spPr>
          <a:xfrm>
            <a:off x="7730179" y="795405"/>
            <a:ext cx="9700098" cy="8696190"/>
          </a:xfrm>
          <a:prstGeom prst="rect">
            <a:avLst/>
          </a:prstGeom>
          <a:noFill/>
          <a:ln>
            <a:noFill/>
          </a:ln>
        </p:spPr>
      </p:pic>
      <p:sp>
        <p:nvSpPr>
          <p:cNvPr id="381" name="Google Shape;381;p37"/>
          <p:cNvSpPr txBox="1"/>
          <p:nvPr/>
        </p:nvSpPr>
        <p:spPr>
          <a:xfrm>
            <a:off x="1028700" y="4432960"/>
            <a:ext cx="6321103"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8"/>
          <p:cNvPicPr preferRelativeResize="0"/>
          <p:nvPr/>
        </p:nvPicPr>
        <p:blipFill rotWithShape="1">
          <a:blip r:embed="rId3">
            <a:alphaModFix/>
          </a:blip>
          <a:srcRect b="0" l="0" r="0" t="0"/>
          <a:stretch/>
        </p:blipFill>
        <p:spPr>
          <a:xfrm>
            <a:off x="1028700" y="2283512"/>
            <a:ext cx="16230600" cy="6841822"/>
          </a:xfrm>
          <a:prstGeom prst="rect">
            <a:avLst/>
          </a:prstGeom>
          <a:noFill/>
          <a:ln>
            <a:noFill/>
          </a:ln>
        </p:spPr>
      </p:pic>
      <p:sp>
        <p:nvSpPr>
          <p:cNvPr id="387" name="Google Shape;387;p38"/>
          <p:cNvSpPr txBox="1"/>
          <p:nvPr/>
        </p:nvSpPr>
        <p:spPr>
          <a:xfrm>
            <a:off x="4829354" y="409586"/>
            <a:ext cx="8629292"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b="0" l="0" r="0" t="0"/>
          <a:stretch/>
        </p:blipFill>
        <p:spPr>
          <a:xfrm>
            <a:off x="7177143" y="813843"/>
            <a:ext cx="10744006" cy="8444457"/>
          </a:xfrm>
          <a:prstGeom prst="rect">
            <a:avLst/>
          </a:prstGeom>
          <a:noFill/>
          <a:ln>
            <a:noFill/>
          </a:ln>
        </p:spPr>
      </p:pic>
      <p:sp>
        <p:nvSpPr>
          <p:cNvPr id="393" name="Google Shape;393;p39"/>
          <p:cNvSpPr txBox="1"/>
          <p:nvPr/>
        </p:nvSpPr>
        <p:spPr>
          <a:xfrm>
            <a:off x="281160" y="4676797"/>
            <a:ext cx="6606065"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b="0" l="0" r="11747" t="0"/>
          <a:stretch/>
        </p:blipFill>
        <p:spPr>
          <a:xfrm>
            <a:off x="0" y="-8577"/>
            <a:ext cx="6962231" cy="10295577"/>
          </a:xfrm>
          <a:prstGeom prst="rect">
            <a:avLst/>
          </a:prstGeom>
          <a:noFill/>
          <a:ln>
            <a:noFill/>
          </a:ln>
        </p:spPr>
      </p:pic>
      <p:sp>
        <p:nvSpPr>
          <p:cNvPr id="119" name="Google Shape;119;p4"/>
          <p:cNvSpPr/>
          <p:nvPr/>
        </p:nvSpPr>
        <p:spPr>
          <a:xfrm rot="-5400000">
            <a:off x="1861961" y="5186730"/>
            <a:ext cx="3238309" cy="6962231"/>
          </a:xfrm>
          <a:custGeom>
            <a:rect b="b" l="l" r="r" t="t"/>
            <a:pathLst>
              <a:path extrusionOk="0" h="11503332" w="5350489">
                <a:moveTo>
                  <a:pt x="5350489" y="11503332"/>
                </a:moveTo>
                <a:lnTo>
                  <a:pt x="0" y="11503332"/>
                </a:lnTo>
                <a:lnTo>
                  <a:pt x="0" y="0"/>
                </a:lnTo>
                <a:lnTo>
                  <a:pt x="5350489" y="11503332"/>
                </a:lnTo>
                <a:close/>
              </a:path>
            </a:pathLst>
          </a:custGeom>
          <a:solidFill>
            <a:srgbClr val="EA4B33"/>
          </a:solidFill>
          <a:ln>
            <a:noFill/>
          </a:ln>
        </p:spPr>
      </p:sp>
      <p:sp>
        <p:nvSpPr>
          <p:cNvPr id="120" name="Google Shape;120;p4"/>
          <p:cNvSpPr/>
          <p:nvPr/>
        </p:nvSpPr>
        <p:spPr>
          <a:xfrm rot="10800000">
            <a:off x="0" y="-8578"/>
            <a:ext cx="7250190" cy="4300063"/>
          </a:xfrm>
          <a:custGeom>
            <a:rect b="b" l="l" r="r" t="t"/>
            <a:pathLst>
              <a:path extrusionOk="0" h="7005319" w="11811432">
                <a:moveTo>
                  <a:pt x="11811432" y="7005319"/>
                </a:moveTo>
                <a:lnTo>
                  <a:pt x="0" y="7005319"/>
                </a:lnTo>
                <a:lnTo>
                  <a:pt x="0" y="0"/>
                </a:lnTo>
                <a:lnTo>
                  <a:pt x="11811432" y="7005319"/>
                </a:lnTo>
                <a:close/>
              </a:path>
            </a:pathLst>
          </a:custGeom>
          <a:solidFill>
            <a:srgbClr val="FFFFFF"/>
          </a:solidFill>
          <a:ln>
            <a:noFill/>
          </a:ln>
        </p:spPr>
      </p:sp>
      <p:sp>
        <p:nvSpPr>
          <p:cNvPr id="121" name="Google Shape;121;p4"/>
          <p:cNvSpPr txBox="1"/>
          <p:nvPr/>
        </p:nvSpPr>
        <p:spPr>
          <a:xfrm>
            <a:off x="8914836" y="602907"/>
            <a:ext cx="7883128" cy="12857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475" u="none" cap="none" strike="noStrike">
                <a:solidFill>
                  <a:srgbClr val="191919"/>
                </a:solidFill>
                <a:latin typeface="Francois One"/>
                <a:ea typeface="Francois One"/>
                <a:cs typeface="Francois One"/>
                <a:sym typeface="Francois One"/>
              </a:rPr>
              <a:t>Lí do chọn đề tài</a:t>
            </a:r>
            <a:endParaRPr/>
          </a:p>
        </p:txBody>
      </p:sp>
      <p:sp>
        <p:nvSpPr>
          <p:cNvPr id="122" name="Google Shape;122;p4"/>
          <p:cNvSpPr txBox="1"/>
          <p:nvPr/>
        </p:nvSpPr>
        <p:spPr>
          <a:xfrm>
            <a:off x="7570541" y="2545897"/>
            <a:ext cx="10066176" cy="2223251"/>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Do còn nhiều khó khăn trong công tác quản lý doanh thu, số lượt xe ra vào mỗi ngày, mỗi tháng và các thao tác như chuẩn bị tiền lẻ và đợi thối tiền còn thủ công và khá thô sơ nên dễ dẫn đến tình trạng ùn tắc, kẹt xe.</a:t>
            </a:r>
            <a:endParaRPr/>
          </a:p>
        </p:txBody>
      </p:sp>
      <p:sp>
        <p:nvSpPr>
          <p:cNvPr id="123" name="Google Shape;123;p4"/>
          <p:cNvSpPr txBox="1"/>
          <p:nvPr/>
        </p:nvSpPr>
        <p:spPr>
          <a:xfrm>
            <a:off x="7570541" y="5426373"/>
            <a:ext cx="10066176" cy="1661342"/>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Giải pháp về công nghệ, thiết kế để tạo ra các hệ thống giữ xe hiện đại hơn, tiện lợi hơn, an toàn và thông minh hơn.</a:t>
            </a:r>
            <a:endParaRPr/>
          </a:p>
        </p:txBody>
      </p:sp>
      <p:sp>
        <p:nvSpPr>
          <p:cNvPr id="124" name="Google Shape;124;p4"/>
          <p:cNvSpPr txBox="1"/>
          <p:nvPr/>
        </p:nvSpPr>
        <p:spPr>
          <a:xfrm>
            <a:off x="7570541" y="7744940"/>
            <a:ext cx="10066176" cy="1099433"/>
          </a:xfrm>
          <a:prstGeom prst="rect">
            <a:avLst/>
          </a:prstGeom>
          <a:noFill/>
          <a:ln>
            <a:noFill/>
          </a:ln>
        </p:spPr>
        <p:txBody>
          <a:bodyPr anchorCtr="0" anchor="t" bIns="0" lIns="0" spcFirstLastPara="1" rIns="0" wrap="square" tIns="0">
            <a:spAutoFit/>
          </a:bodyPr>
          <a:lstStyle/>
          <a:p>
            <a:pPr indent="-302261" lvl="1" marL="604523" marR="0" rtl="0" algn="l">
              <a:lnSpc>
                <a:spcPct val="159000"/>
              </a:lnSpc>
              <a:spcBef>
                <a:spcPts val="0"/>
              </a:spcBef>
              <a:spcAft>
                <a:spcPts val="0"/>
              </a:spcAft>
              <a:buClr>
                <a:srgbClr val="191919"/>
              </a:buClr>
              <a:buSzPts val="2800"/>
              <a:buFont typeface="Arial"/>
              <a:buChar char="•"/>
            </a:pPr>
            <a:r>
              <a:rPr b="0" i="0" lang="en-US" sz="2800" u="none" cap="none" strike="noStrike">
                <a:solidFill>
                  <a:srgbClr val="191919"/>
                </a:solidFill>
                <a:latin typeface="Public Sans"/>
                <a:ea typeface="Public Sans"/>
                <a:cs typeface="Public Sans"/>
                <a:sym typeface="Public Sans"/>
              </a:rPr>
              <a:t>Đòi hỏi sự chính xác, đáp ứng yêu cầu khác như tốc độ, giao diện thân thiện, tính tương thích cao,</a:t>
            </a:r>
            <a:r>
              <a:rPr b="0" i="0" lang="en-US" sz="2800" u="none" cap="none" strike="noStrike">
                <a:solidFill>
                  <a:srgbClr val="191919"/>
                </a:solidFill>
                <a:latin typeface="Arimo"/>
                <a:ea typeface="Arimo"/>
                <a:cs typeface="Arimo"/>
                <a:sym typeface="Arimo"/>
              </a:rPr>
              <a:t> bảo mật cao...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0"/>
          <p:cNvPicPr preferRelativeResize="0"/>
          <p:nvPr/>
        </p:nvPicPr>
        <p:blipFill rotWithShape="1">
          <a:blip r:embed="rId3">
            <a:alphaModFix/>
          </a:blip>
          <a:srcRect b="0" l="0" r="0" t="0"/>
          <a:stretch/>
        </p:blipFill>
        <p:spPr>
          <a:xfrm>
            <a:off x="8290176" y="139085"/>
            <a:ext cx="7135481" cy="10008830"/>
          </a:xfrm>
          <a:prstGeom prst="rect">
            <a:avLst/>
          </a:prstGeom>
          <a:noFill/>
          <a:ln>
            <a:noFill/>
          </a:ln>
        </p:spPr>
      </p:pic>
      <p:sp>
        <p:nvSpPr>
          <p:cNvPr id="399" name="Google Shape;399;p40"/>
          <p:cNvSpPr txBox="1"/>
          <p:nvPr/>
        </p:nvSpPr>
        <p:spPr>
          <a:xfrm>
            <a:off x="857723" y="4676797"/>
            <a:ext cx="6577569"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1"/>
          <p:cNvPicPr preferRelativeResize="0"/>
          <p:nvPr/>
        </p:nvPicPr>
        <p:blipFill rotWithShape="1">
          <a:blip r:embed="rId3">
            <a:alphaModFix/>
          </a:blip>
          <a:srcRect b="0" l="0" r="0" t="0"/>
          <a:stretch/>
        </p:blipFill>
        <p:spPr>
          <a:xfrm>
            <a:off x="7917756" y="0"/>
            <a:ext cx="8134489" cy="10287000"/>
          </a:xfrm>
          <a:prstGeom prst="rect">
            <a:avLst/>
          </a:prstGeom>
          <a:noFill/>
          <a:ln>
            <a:noFill/>
          </a:ln>
        </p:spPr>
      </p:pic>
      <p:sp>
        <p:nvSpPr>
          <p:cNvPr id="405" name="Google Shape;405;p41"/>
          <p:cNvSpPr txBox="1"/>
          <p:nvPr/>
        </p:nvSpPr>
        <p:spPr>
          <a:xfrm>
            <a:off x="401785" y="4676797"/>
            <a:ext cx="6889056"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2"/>
          <p:cNvPicPr preferRelativeResize="0"/>
          <p:nvPr/>
        </p:nvPicPr>
        <p:blipFill rotWithShape="1">
          <a:blip r:embed="rId3">
            <a:alphaModFix/>
          </a:blip>
          <a:srcRect b="0" l="0" r="0" t="0"/>
          <a:stretch/>
        </p:blipFill>
        <p:spPr>
          <a:xfrm>
            <a:off x="8868305" y="0"/>
            <a:ext cx="6521824" cy="10287000"/>
          </a:xfrm>
          <a:prstGeom prst="rect">
            <a:avLst/>
          </a:prstGeom>
          <a:noFill/>
          <a:ln>
            <a:noFill/>
          </a:ln>
        </p:spPr>
      </p:pic>
      <p:sp>
        <p:nvSpPr>
          <p:cNvPr id="411" name="Google Shape;411;p42"/>
          <p:cNvSpPr txBox="1"/>
          <p:nvPr/>
        </p:nvSpPr>
        <p:spPr>
          <a:xfrm>
            <a:off x="1028700" y="4399232"/>
            <a:ext cx="6777042"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rotWithShape="1">
          <a:blip r:embed="rId3">
            <a:alphaModFix/>
          </a:blip>
          <a:srcRect b="0" l="0" r="0" t="0"/>
          <a:stretch/>
        </p:blipFill>
        <p:spPr>
          <a:xfrm>
            <a:off x="6493858" y="720439"/>
            <a:ext cx="11086078" cy="8846122"/>
          </a:xfrm>
          <a:prstGeom prst="rect">
            <a:avLst/>
          </a:prstGeom>
          <a:noFill/>
          <a:ln>
            <a:noFill/>
          </a:ln>
        </p:spPr>
      </p:pic>
      <p:sp>
        <p:nvSpPr>
          <p:cNvPr id="417" name="Google Shape;417;p43"/>
          <p:cNvSpPr txBox="1"/>
          <p:nvPr/>
        </p:nvSpPr>
        <p:spPr>
          <a:xfrm>
            <a:off x="344792" y="4676797"/>
            <a:ext cx="5579143"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CLASS DIAGRAM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4"/>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423" name="Google Shape;423;p44"/>
          <p:cNvSpPr txBox="1"/>
          <p:nvPr/>
        </p:nvSpPr>
        <p:spPr>
          <a:xfrm>
            <a:off x="1028700" y="3321719"/>
            <a:ext cx="16314183" cy="137153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Báo cáo thống kê</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b="0" l="0" r="0" t="0"/>
          <a:stretch/>
        </p:blipFill>
        <p:spPr>
          <a:xfrm>
            <a:off x="7472157" y="370582"/>
            <a:ext cx="9406142" cy="9545837"/>
          </a:xfrm>
          <a:prstGeom prst="rect">
            <a:avLst/>
          </a:prstGeom>
          <a:noFill/>
          <a:ln>
            <a:noFill/>
          </a:ln>
        </p:spPr>
      </p:pic>
      <p:sp>
        <p:nvSpPr>
          <p:cNvPr id="429" name="Google Shape;429;p45"/>
          <p:cNvSpPr txBox="1"/>
          <p:nvPr/>
        </p:nvSpPr>
        <p:spPr>
          <a:xfrm>
            <a:off x="820881" y="4676797"/>
            <a:ext cx="6140051" cy="9238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ACTIVITY DIAGRAM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6"/>
          <p:cNvPicPr preferRelativeResize="0"/>
          <p:nvPr/>
        </p:nvPicPr>
        <p:blipFill rotWithShape="1">
          <a:blip r:embed="rId3">
            <a:alphaModFix/>
          </a:blip>
          <a:srcRect b="0" l="0" r="0" t="0"/>
          <a:stretch/>
        </p:blipFill>
        <p:spPr>
          <a:xfrm>
            <a:off x="5775506" y="537730"/>
            <a:ext cx="11483794" cy="9211540"/>
          </a:xfrm>
          <a:prstGeom prst="rect">
            <a:avLst/>
          </a:prstGeom>
          <a:noFill/>
          <a:ln>
            <a:noFill/>
          </a:ln>
        </p:spPr>
      </p:pic>
      <p:sp>
        <p:nvSpPr>
          <p:cNvPr id="435" name="Google Shape;435;p46"/>
          <p:cNvSpPr txBox="1"/>
          <p:nvPr/>
        </p:nvSpPr>
        <p:spPr>
          <a:xfrm>
            <a:off x="1340429" y="4219619"/>
            <a:ext cx="3507676" cy="183823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SEQUENCE DIAGRAM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439" name="Shape 439"/>
        <p:cNvGrpSpPr/>
        <p:nvPr/>
      </p:nvGrpSpPr>
      <p:grpSpPr>
        <a:xfrm>
          <a:off x="0" y="0"/>
          <a:ext cx="0" cy="0"/>
          <a:chOff x="0" y="0"/>
          <a:chExt cx="0" cy="0"/>
        </a:xfrm>
      </p:grpSpPr>
      <p:sp>
        <p:nvSpPr>
          <p:cNvPr id="440" name="Google Shape;440;p47"/>
          <p:cNvSpPr txBox="1"/>
          <p:nvPr/>
        </p:nvSpPr>
        <p:spPr>
          <a:xfrm>
            <a:off x="1696845" y="4479312"/>
            <a:ext cx="7447155" cy="127122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MÔ HÌNH ERD</a:t>
            </a:r>
            <a:endParaRPr/>
          </a:p>
        </p:txBody>
      </p:sp>
      <p:sp>
        <p:nvSpPr>
          <p:cNvPr id="441" name="Google Shape;441;p47"/>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442" name="Google Shape;442;p47"/>
          <p:cNvGrpSpPr/>
          <p:nvPr/>
        </p:nvGrpSpPr>
        <p:grpSpPr>
          <a:xfrm>
            <a:off x="11009755" y="1963295"/>
            <a:ext cx="4952736" cy="10065558"/>
            <a:chOff x="0" y="0"/>
            <a:chExt cx="5000993" cy="10163632"/>
          </a:xfrm>
        </p:grpSpPr>
        <p:sp>
          <p:nvSpPr>
            <p:cNvPr id="443" name="Google Shape;443;p47"/>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444" name="Google Shape;444;p47"/>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8"/>
          <p:cNvPicPr preferRelativeResize="0"/>
          <p:nvPr/>
        </p:nvPicPr>
        <p:blipFill rotWithShape="1">
          <a:blip r:embed="rId3">
            <a:alphaModFix/>
          </a:blip>
          <a:srcRect b="0" l="0" r="0" t="0"/>
          <a:stretch/>
        </p:blipFill>
        <p:spPr>
          <a:xfrm>
            <a:off x="1332610" y="0"/>
            <a:ext cx="15622780" cy="10287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9"/>
          <p:cNvPicPr preferRelativeResize="0"/>
          <p:nvPr/>
        </p:nvPicPr>
        <p:blipFill rotWithShape="1">
          <a:blip r:embed="rId3">
            <a:alphaModFix/>
          </a:blip>
          <a:srcRect b="0" l="0" r="0" t="0"/>
          <a:stretch/>
        </p:blipFill>
        <p:spPr>
          <a:xfrm>
            <a:off x="1028700" y="499051"/>
            <a:ext cx="16230600" cy="9288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128" name="Shape 128"/>
        <p:cNvGrpSpPr/>
        <p:nvPr/>
      </p:nvGrpSpPr>
      <p:grpSpPr>
        <a:xfrm>
          <a:off x="0" y="0"/>
          <a:ext cx="0" cy="0"/>
          <a:chOff x="0" y="0"/>
          <a:chExt cx="0" cy="0"/>
        </a:xfrm>
      </p:grpSpPr>
      <p:sp>
        <p:nvSpPr>
          <p:cNvPr id="129" name="Google Shape;129;p5"/>
          <p:cNvSpPr txBox="1"/>
          <p:nvPr/>
        </p:nvSpPr>
        <p:spPr>
          <a:xfrm>
            <a:off x="1255527" y="3388625"/>
            <a:ext cx="7888473" cy="2713769"/>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KHẢO SÁT CÁC ỨNG DỤNG LIÊN QUAN</a:t>
            </a:r>
            <a:endParaRPr/>
          </a:p>
        </p:txBody>
      </p:sp>
      <p:sp>
        <p:nvSpPr>
          <p:cNvPr id="130" name="Google Shape;130;p5"/>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131" name="Google Shape;131;p5"/>
          <p:cNvGrpSpPr/>
          <p:nvPr/>
        </p:nvGrpSpPr>
        <p:grpSpPr>
          <a:xfrm>
            <a:off x="11009755" y="1963295"/>
            <a:ext cx="4952736" cy="10065558"/>
            <a:chOff x="0" y="0"/>
            <a:chExt cx="5000993" cy="10163632"/>
          </a:xfrm>
        </p:grpSpPr>
        <p:sp>
          <p:nvSpPr>
            <p:cNvPr id="132" name="Google Shape;132;p5"/>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133" name="Google Shape;133;p5"/>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0"/>
          <p:cNvPicPr preferRelativeResize="0"/>
          <p:nvPr/>
        </p:nvPicPr>
        <p:blipFill rotWithShape="1">
          <a:blip r:embed="rId3">
            <a:alphaModFix/>
          </a:blip>
          <a:srcRect b="0" l="0" r="0" t="0"/>
          <a:stretch/>
        </p:blipFill>
        <p:spPr>
          <a:xfrm>
            <a:off x="4171624" y="1899279"/>
            <a:ext cx="10706755" cy="7708333"/>
          </a:xfrm>
          <a:prstGeom prst="rect">
            <a:avLst/>
          </a:prstGeom>
          <a:noFill/>
          <a:ln>
            <a:noFill/>
          </a:ln>
        </p:spPr>
      </p:pic>
      <p:sp>
        <p:nvSpPr>
          <p:cNvPr id="460" name="Google Shape;460;p50"/>
          <p:cNvSpPr txBox="1"/>
          <p:nvPr/>
        </p:nvSpPr>
        <p:spPr>
          <a:xfrm>
            <a:off x="5556006" y="561997"/>
            <a:ext cx="7937991"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Mô hình dữ liệu quan hệ</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464" name="Shape 464"/>
        <p:cNvGrpSpPr/>
        <p:nvPr/>
      </p:nvGrpSpPr>
      <p:grpSpPr>
        <a:xfrm>
          <a:off x="0" y="0"/>
          <a:ext cx="0" cy="0"/>
          <a:chOff x="0" y="0"/>
          <a:chExt cx="0" cy="0"/>
        </a:xfrm>
      </p:grpSpPr>
      <p:sp>
        <p:nvSpPr>
          <p:cNvPr id="465" name="Google Shape;465;p51"/>
          <p:cNvSpPr txBox="1"/>
          <p:nvPr/>
        </p:nvSpPr>
        <p:spPr>
          <a:xfrm>
            <a:off x="1028700" y="4479312"/>
            <a:ext cx="8359032" cy="127122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THIẾT KẾ GIAO DIỆN</a:t>
            </a:r>
            <a:endParaRPr/>
          </a:p>
        </p:txBody>
      </p:sp>
      <p:sp>
        <p:nvSpPr>
          <p:cNvPr id="466" name="Google Shape;466;p51"/>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467" name="Google Shape;467;p51"/>
          <p:cNvGrpSpPr/>
          <p:nvPr/>
        </p:nvGrpSpPr>
        <p:grpSpPr>
          <a:xfrm>
            <a:off x="11009755" y="1963295"/>
            <a:ext cx="4952736" cy="10065558"/>
            <a:chOff x="0" y="0"/>
            <a:chExt cx="5000993" cy="10163632"/>
          </a:xfrm>
        </p:grpSpPr>
        <p:sp>
          <p:nvSpPr>
            <p:cNvPr id="468" name="Google Shape;468;p5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469" name="Google Shape;469;p51"/>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2"/>
          <p:cNvPicPr preferRelativeResize="0"/>
          <p:nvPr/>
        </p:nvPicPr>
        <p:blipFill rotWithShape="1">
          <a:blip r:embed="rId3">
            <a:alphaModFix/>
          </a:blip>
          <a:srcRect b="0" l="0" r="0" t="0"/>
          <a:stretch/>
        </p:blipFill>
        <p:spPr>
          <a:xfrm>
            <a:off x="2051748" y="2257363"/>
            <a:ext cx="14184504" cy="7412641"/>
          </a:xfrm>
          <a:prstGeom prst="rect">
            <a:avLst/>
          </a:prstGeom>
          <a:noFill/>
          <a:ln>
            <a:noFill/>
          </a:ln>
        </p:spPr>
      </p:pic>
      <p:sp>
        <p:nvSpPr>
          <p:cNvPr id="475" name="Google Shape;475;p52"/>
          <p:cNvSpPr txBox="1"/>
          <p:nvPr/>
        </p:nvSpPr>
        <p:spPr>
          <a:xfrm>
            <a:off x="5556006" y="709405"/>
            <a:ext cx="7175988"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đăng ký</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3"/>
          <p:cNvPicPr preferRelativeResize="0"/>
          <p:nvPr/>
        </p:nvPicPr>
        <p:blipFill rotWithShape="1">
          <a:blip r:embed="rId3">
            <a:alphaModFix/>
          </a:blip>
          <a:srcRect b="0" l="0" r="0" t="0"/>
          <a:stretch/>
        </p:blipFill>
        <p:spPr>
          <a:xfrm>
            <a:off x="2065710" y="2201040"/>
            <a:ext cx="14156581" cy="7463059"/>
          </a:xfrm>
          <a:prstGeom prst="rect">
            <a:avLst/>
          </a:prstGeom>
          <a:noFill/>
          <a:ln>
            <a:noFill/>
          </a:ln>
        </p:spPr>
      </p:pic>
      <p:sp>
        <p:nvSpPr>
          <p:cNvPr id="481" name="Google Shape;481;p53"/>
          <p:cNvSpPr txBox="1"/>
          <p:nvPr/>
        </p:nvSpPr>
        <p:spPr>
          <a:xfrm>
            <a:off x="5299541" y="709405"/>
            <a:ext cx="7688919"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đăng nhập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4"/>
          <p:cNvPicPr preferRelativeResize="0"/>
          <p:nvPr/>
        </p:nvPicPr>
        <p:blipFill rotWithShape="1">
          <a:blip r:embed="rId3">
            <a:alphaModFix/>
          </a:blip>
          <a:srcRect b="0" l="0" r="0" t="0"/>
          <a:stretch/>
        </p:blipFill>
        <p:spPr>
          <a:xfrm>
            <a:off x="1659857" y="2440168"/>
            <a:ext cx="15338736" cy="7095149"/>
          </a:xfrm>
          <a:prstGeom prst="rect">
            <a:avLst/>
          </a:prstGeom>
          <a:noFill/>
          <a:ln>
            <a:noFill/>
          </a:ln>
        </p:spPr>
      </p:pic>
      <p:sp>
        <p:nvSpPr>
          <p:cNvPr id="487" name="Google Shape;487;p54"/>
          <p:cNvSpPr txBox="1"/>
          <p:nvPr/>
        </p:nvSpPr>
        <p:spPr>
          <a:xfrm>
            <a:off x="4017214" y="561997"/>
            <a:ext cx="10624022"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homepage khách hàng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5"/>
          <p:cNvPicPr preferRelativeResize="0"/>
          <p:nvPr/>
        </p:nvPicPr>
        <p:blipFill rotWithShape="1">
          <a:blip r:embed="rId3">
            <a:alphaModFix/>
          </a:blip>
          <a:srcRect b="0" l="0" r="0" t="0"/>
          <a:stretch/>
        </p:blipFill>
        <p:spPr>
          <a:xfrm>
            <a:off x="2000575" y="1736774"/>
            <a:ext cx="14286849" cy="7976456"/>
          </a:xfrm>
          <a:prstGeom prst="rect">
            <a:avLst/>
          </a:prstGeom>
          <a:noFill/>
          <a:ln>
            <a:noFill/>
          </a:ln>
        </p:spPr>
      </p:pic>
      <p:sp>
        <p:nvSpPr>
          <p:cNvPr id="493" name="Google Shape;493;p55"/>
          <p:cNvSpPr txBox="1"/>
          <p:nvPr/>
        </p:nvSpPr>
        <p:spPr>
          <a:xfrm>
            <a:off x="4017214" y="561997"/>
            <a:ext cx="10624022"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homepage nhân viên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6"/>
          <p:cNvPicPr preferRelativeResize="0"/>
          <p:nvPr/>
        </p:nvPicPr>
        <p:blipFill rotWithShape="1">
          <a:blip r:embed="rId3">
            <a:alphaModFix/>
          </a:blip>
          <a:srcRect b="0" l="935" r="1248" t="0"/>
          <a:stretch/>
        </p:blipFill>
        <p:spPr>
          <a:xfrm>
            <a:off x="6411998" y="725852"/>
            <a:ext cx="10847302" cy="8835296"/>
          </a:xfrm>
          <a:prstGeom prst="rect">
            <a:avLst/>
          </a:prstGeom>
          <a:noFill/>
          <a:ln>
            <a:noFill/>
          </a:ln>
        </p:spPr>
      </p:pic>
      <p:sp>
        <p:nvSpPr>
          <p:cNvPr id="499" name="Google Shape;499;p56"/>
          <p:cNvSpPr txBox="1"/>
          <p:nvPr/>
        </p:nvSpPr>
        <p:spPr>
          <a:xfrm>
            <a:off x="668916" y="4076744"/>
            <a:ext cx="5181257" cy="183823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mua vé online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7"/>
          <p:cNvPicPr preferRelativeResize="0"/>
          <p:nvPr/>
        </p:nvPicPr>
        <p:blipFill rotWithShape="1">
          <a:blip r:embed="rId3">
            <a:alphaModFix/>
          </a:blip>
          <a:srcRect b="6786" l="0" r="0" t="0"/>
          <a:stretch/>
        </p:blipFill>
        <p:spPr>
          <a:xfrm>
            <a:off x="1790220" y="1886462"/>
            <a:ext cx="14707560" cy="7896215"/>
          </a:xfrm>
          <a:prstGeom prst="rect">
            <a:avLst/>
          </a:prstGeom>
          <a:noFill/>
          <a:ln>
            <a:noFill/>
          </a:ln>
        </p:spPr>
      </p:pic>
      <p:sp>
        <p:nvSpPr>
          <p:cNvPr id="505" name="Google Shape;505;p57"/>
          <p:cNvSpPr txBox="1"/>
          <p:nvPr/>
        </p:nvSpPr>
        <p:spPr>
          <a:xfrm>
            <a:off x="3746500" y="490560"/>
            <a:ext cx="10794999"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Màn hình quản lý xe ra vào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2896"/>
        </a:solidFill>
      </p:bgPr>
    </p:bg>
    <p:spTree>
      <p:nvGrpSpPr>
        <p:cNvPr id="509" name="Shape 509"/>
        <p:cNvGrpSpPr/>
        <p:nvPr/>
      </p:nvGrpSpPr>
      <p:grpSpPr>
        <a:xfrm>
          <a:off x="0" y="0"/>
          <a:ext cx="0" cy="0"/>
          <a:chOff x="0" y="0"/>
          <a:chExt cx="0" cy="0"/>
        </a:xfrm>
      </p:grpSpPr>
      <p:sp>
        <p:nvSpPr>
          <p:cNvPr id="510" name="Google Shape;510;p58"/>
          <p:cNvSpPr txBox="1"/>
          <p:nvPr/>
        </p:nvSpPr>
        <p:spPr>
          <a:xfrm>
            <a:off x="1028700" y="4479312"/>
            <a:ext cx="8359032" cy="127122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0" i="0" lang="en-US" sz="8000" u="none" cap="none" strike="noStrike">
                <a:solidFill>
                  <a:srgbClr val="FFFFFF"/>
                </a:solidFill>
                <a:latin typeface="Francois One"/>
                <a:ea typeface="Francois One"/>
                <a:cs typeface="Francois One"/>
                <a:sym typeface="Francois One"/>
              </a:rPr>
              <a:t>BÁO CÁO THỐNG KÊ</a:t>
            </a:r>
            <a:endParaRPr/>
          </a:p>
        </p:txBody>
      </p:sp>
      <p:sp>
        <p:nvSpPr>
          <p:cNvPr id="511" name="Google Shape;511;p58"/>
          <p:cNvSpPr/>
          <p:nvPr/>
        </p:nvSpPr>
        <p:spPr>
          <a:xfrm rot="-5400000">
            <a:off x="9081247" y="1080247"/>
            <a:ext cx="10287001" cy="8126505"/>
          </a:xfrm>
          <a:custGeom>
            <a:rect b="b" l="l" r="r" t="t"/>
            <a:pathLst>
              <a:path extrusionOk="0" h="10087415" w="12769234">
                <a:moveTo>
                  <a:pt x="12769234" y="10087415"/>
                </a:moveTo>
                <a:lnTo>
                  <a:pt x="0" y="10087415"/>
                </a:lnTo>
                <a:lnTo>
                  <a:pt x="0" y="0"/>
                </a:lnTo>
                <a:lnTo>
                  <a:pt x="12769234" y="10087415"/>
                </a:lnTo>
                <a:close/>
              </a:path>
            </a:pathLst>
          </a:custGeom>
          <a:solidFill>
            <a:srgbClr val="EA4B33"/>
          </a:solidFill>
          <a:ln>
            <a:noFill/>
          </a:ln>
        </p:spPr>
      </p:sp>
      <p:grpSp>
        <p:nvGrpSpPr>
          <p:cNvPr id="512" name="Google Shape;512;p58"/>
          <p:cNvGrpSpPr/>
          <p:nvPr/>
        </p:nvGrpSpPr>
        <p:grpSpPr>
          <a:xfrm>
            <a:off x="11009755" y="1963295"/>
            <a:ext cx="4952736" cy="10065558"/>
            <a:chOff x="0" y="0"/>
            <a:chExt cx="5000993" cy="10163632"/>
          </a:xfrm>
        </p:grpSpPr>
        <p:sp>
          <p:nvSpPr>
            <p:cNvPr id="513" name="Google Shape;513;p58"/>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514" name="Google Shape;514;p58"/>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9"/>
          <p:cNvPicPr preferRelativeResize="0"/>
          <p:nvPr/>
        </p:nvPicPr>
        <p:blipFill rotWithShape="1">
          <a:blip r:embed="rId3">
            <a:alphaModFix/>
          </a:blip>
          <a:srcRect b="0" l="0" r="0" t="0"/>
          <a:stretch/>
        </p:blipFill>
        <p:spPr>
          <a:xfrm>
            <a:off x="8643508" y="270410"/>
            <a:ext cx="6899269" cy="9746179"/>
          </a:xfrm>
          <a:prstGeom prst="rect">
            <a:avLst/>
          </a:prstGeom>
          <a:noFill/>
          <a:ln>
            <a:noFill/>
          </a:ln>
        </p:spPr>
      </p:pic>
      <p:sp>
        <p:nvSpPr>
          <p:cNvPr id="520" name="Google Shape;520;p59"/>
          <p:cNvSpPr txBox="1"/>
          <p:nvPr/>
        </p:nvSpPr>
        <p:spPr>
          <a:xfrm>
            <a:off x="1028700" y="4219619"/>
            <a:ext cx="5665692" cy="183823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Báo cáo doanh thu theo ngày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6"/>
          <p:cNvPicPr preferRelativeResize="0"/>
          <p:nvPr/>
        </p:nvPicPr>
        <p:blipFill rotWithShape="1">
          <a:blip r:embed="rId3">
            <a:alphaModFix/>
          </a:blip>
          <a:srcRect b="15547" l="0" r="0" t="14249"/>
          <a:stretch/>
        </p:blipFill>
        <p:spPr>
          <a:xfrm>
            <a:off x="0" y="0"/>
            <a:ext cx="18288000" cy="10287000"/>
          </a:xfrm>
          <a:prstGeom prst="rect">
            <a:avLst/>
          </a:prstGeom>
          <a:noFill/>
          <a:ln>
            <a:noFill/>
          </a:ln>
        </p:spPr>
      </p:pic>
      <p:sp>
        <p:nvSpPr>
          <p:cNvPr id="139" name="Google Shape;139;p6"/>
          <p:cNvSpPr txBox="1"/>
          <p:nvPr/>
        </p:nvSpPr>
        <p:spPr>
          <a:xfrm>
            <a:off x="3964443" y="2699147"/>
            <a:ext cx="10359113" cy="274306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Francois One"/>
                <a:ea typeface="Francois One"/>
                <a:cs typeface="Francois One"/>
                <a:sym typeface="Francois One"/>
              </a:rPr>
              <a:t>Phần mềm VinParking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0"/>
          <p:cNvPicPr preferRelativeResize="0"/>
          <p:nvPr/>
        </p:nvPicPr>
        <p:blipFill rotWithShape="1">
          <a:blip r:embed="rId3">
            <a:alphaModFix/>
          </a:blip>
          <a:srcRect b="0" l="0" r="0" t="0"/>
          <a:stretch/>
        </p:blipFill>
        <p:spPr>
          <a:xfrm>
            <a:off x="5724971" y="955811"/>
            <a:ext cx="5917865" cy="8375377"/>
          </a:xfrm>
          <a:prstGeom prst="rect">
            <a:avLst/>
          </a:prstGeom>
          <a:noFill/>
          <a:ln>
            <a:noFill/>
          </a:ln>
        </p:spPr>
      </p:pic>
      <p:pic>
        <p:nvPicPr>
          <p:cNvPr id="526" name="Google Shape;526;p60"/>
          <p:cNvPicPr preferRelativeResize="0"/>
          <p:nvPr/>
        </p:nvPicPr>
        <p:blipFill rotWithShape="1">
          <a:blip r:embed="rId4">
            <a:alphaModFix/>
          </a:blip>
          <a:srcRect b="0" l="0" r="0" t="0"/>
          <a:stretch/>
        </p:blipFill>
        <p:spPr>
          <a:xfrm>
            <a:off x="11961961" y="955811"/>
            <a:ext cx="5928886" cy="8375377"/>
          </a:xfrm>
          <a:prstGeom prst="rect">
            <a:avLst/>
          </a:prstGeom>
          <a:noFill/>
          <a:ln>
            <a:noFill/>
          </a:ln>
        </p:spPr>
      </p:pic>
      <p:sp>
        <p:nvSpPr>
          <p:cNvPr id="527" name="Google Shape;527;p60"/>
          <p:cNvSpPr txBox="1"/>
          <p:nvPr/>
        </p:nvSpPr>
        <p:spPr>
          <a:xfrm>
            <a:off x="230256" y="4219619"/>
            <a:ext cx="5170865" cy="183823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Báo cáo doanh thu theo tháng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1"/>
          <p:cNvPicPr preferRelativeResize="0"/>
          <p:nvPr/>
        </p:nvPicPr>
        <p:blipFill rotWithShape="1">
          <a:blip r:embed="rId3">
            <a:alphaModFix/>
          </a:blip>
          <a:srcRect b="0" l="0" r="0" t="0"/>
          <a:stretch/>
        </p:blipFill>
        <p:spPr>
          <a:xfrm>
            <a:off x="5720169" y="946667"/>
            <a:ext cx="6020006" cy="8504098"/>
          </a:xfrm>
          <a:prstGeom prst="rect">
            <a:avLst/>
          </a:prstGeom>
          <a:noFill/>
          <a:ln>
            <a:noFill/>
          </a:ln>
        </p:spPr>
      </p:pic>
      <p:pic>
        <p:nvPicPr>
          <p:cNvPr id="533" name="Google Shape;533;p61"/>
          <p:cNvPicPr preferRelativeResize="0"/>
          <p:nvPr/>
        </p:nvPicPr>
        <p:blipFill rotWithShape="1">
          <a:blip r:embed="rId4">
            <a:alphaModFix/>
          </a:blip>
          <a:srcRect b="0" l="0" r="0" t="0"/>
          <a:stretch/>
        </p:blipFill>
        <p:spPr>
          <a:xfrm>
            <a:off x="11921214" y="946667"/>
            <a:ext cx="5996336" cy="8504098"/>
          </a:xfrm>
          <a:prstGeom prst="rect">
            <a:avLst/>
          </a:prstGeom>
          <a:noFill/>
          <a:ln>
            <a:noFill/>
          </a:ln>
        </p:spPr>
      </p:pic>
      <p:sp>
        <p:nvSpPr>
          <p:cNvPr id="534" name="Google Shape;534;p61"/>
          <p:cNvSpPr txBox="1"/>
          <p:nvPr/>
        </p:nvSpPr>
        <p:spPr>
          <a:xfrm>
            <a:off x="367935" y="4219619"/>
            <a:ext cx="5665692" cy="183823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191919"/>
                </a:solidFill>
                <a:latin typeface="Francois One"/>
                <a:ea typeface="Francois One"/>
                <a:cs typeface="Francois One"/>
                <a:sym typeface="Francois One"/>
              </a:rPr>
              <a:t>Thống kê số lượng xe ra vào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2"/>
          <p:cNvPicPr preferRelativeResize="0"/>
          <p:nvPr/>
        </p:nvPicPr>
        <p:blipFill rotWithShape="1">
          <a:blip r:embed="rId3">
            <a:alphaModFix/>
          </a:blip>
          <a:srcRect b="0" l="4819" r="39315" t="0"/>
          <a:stretch/>
        </p:blipFill>
        <p:spPr>
          <a:xfrm>
            <a:off x="10240435" y="-857578"/>
            <a:ext cx="9144000" cy="10915414"/>
          </a:xfrm>
          <a:prstGeom prst="rect">
            <a:avLst/>
          </a:prstGeom>
          <a:noFill/>
          <a:ln>
            <a:noFill/>
          </a:ln>
        </p:spPr>
      </p:pic>
      <p:sp>
        <p:nvSpPr>
          <p:cNvPr id="540" name="Google Shape;540;p62"/>
          <p:cNvSpPr/>
          <p:nvPr/>
        </p:nvSpPr>
        <p:spPr>
          <a:xfrm rot="-1160568">
            <a:off x="-711276" y="1512352"/>
            <a:ext cx="12070388" cy="1110838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2"/>
          <p:cNvSpPr/>
          <p:nvPr/>
        </p:nvSpPr>
        <p:spPr>
          <a:xfrm rot="10800000">
            <a:off x="14812435" y="0"/>
            <a:ext cx="3781770" cy="10287000"/>
          </a:xfrm>
          <a:custGeom>
            <a:rect b="b" l="l" r="r" t="t"/>
            <a:pathLst>
              <a:path extrusionOk="0" h="14982775" w="5508059">
                <a:moveTo>
                  <a:pt x="5508059" y="14982775"/>
                </a:moveTo>
                <a:lnTo>
                  <a:pt x="0" y="14982775"/>
                </a:lnTo>
                <a:lnTo>
                  <a:pt x="0" y="0"/>
                </a:lnTo>
                <a:lnTo>
                  <a:pt x="5508059" y="14982775"/>
                </a:lnTo>
                <a:close/>
              </a:path>
            </a:pathLst>
          </a:custGeom>
          <a:solidFill>
            <a:srgbClr val="EA4B33"/>
          </a:solidFill>
          <a:ln>
            <a:noFill/>
          </a:ln>
        </p:spPr>
      </p:sp>
      <p:sp>
        <p:nvSpPr>
          <p:cNvPr id="542" name="Google Shape;542;p62"/>
          <p:cNvSpPr/>
          <p:nvPr/>
        </p:nvSpPr>
        <p:spPr>
          <a:xfrm rot="-5400000">
            <a:off x="11463681" y="3462681"/>
            <a:ext cx="5333427" cy="8315211"/>
          </a:xfrm>
          <a:custGeom>
            <a:rect b="b" l="l" r="r" t="t"/>
            <a:pathLst>
              <a:path extrusionOk="0" h="6830804" w="4381320">
                <a:moveTo>
                  <a:pt x="4381320" y="6830804"/>
                </a:moveTo>
                <a:lnTo>
                  <a:pt x="0" y="6830804"/>
                </a:lnTo>
                <a:lnTo>
                  <a:pt x="0" y="0"/>
                </a:lnTo>
                <a:lnTo>
                  <a:pt x="4381320" y="6830804"/>
                </a:lnTo>
                <a:close/>
              </a:path>
            </a:pathLst>
          </a:custGeom>
          <a:solidFill>
            <a:srgbClr val="052896"/>
          </a:solidFill>
          <a:ln>
            <a:noFill/>
          </a:ln>
        </p:spPr>
      </p:sp>
      <p:sp>
        <p:nvSpPr>
          <p:cNvPr id="543" name="Google Shape;543;p62"/>
          <p:cNvSpPr txBox="1"/>
          <p:nvPr/>
        </p:nvSpPr>
        <p:spPr>
          <a:xfrm>
            <a:off x="520989" y="3552423"/>
            <a:ext cx="9719445" cy="2104937"/>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999" u="none" cap="none" strike="noStrike">
                <a:solidFill>
                  <a:srgbClr val="191919"/>
                </a:solidFill>
                <a:latin typeface="Francois One"/>
                <a:ea typeface="Francois One"/>
                <a:cs typeface="Francois One"/>
                <a:sym typeface="Francois One"/>
              </a:rPr>
              <a:t>Cảm ơn quý thầy cô và </a:t>
            </a:r>
            <a:endParaRPr/>
          </a:p>
          <a:p>
            <a:pPr indent="0" lvl="0" marL="0" marR="0" rtl="0" algn="ctr">
              <a:lnSpc>
                <a:spcPct val="120002"/>
              </a:lnSpc>
              <a:spcBef>
                <a:spcPts val="0"/>
              </a:spcBef>
              <a:spcAft>
                <a:spcPts val="0"/>
              </a:spcAft>
              <a:buNone/>
            </a:pPr>
            <a:r>
              <a:rPr b="0" i="0" lang="en-US" sz="6999" u="none" cap="none" strike="noStrike">
                <a:solidFill>
                  <a:srgbClr val="191919"/>
                </a:solidFill>
                <a:latin typeface="Francois One"/>
                <a:ea typeface="Francois One"/>
                <a:cs typeface="Francois One"/>
                <a:sym typeface="Francois One"/>
              </a:rPr>
              <a:t>các bạn đã lắng nghe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p:nvPr/>
        </p:nvSpPr>
        <p:spPr>
          <a:xfrm>
            <a:off x="-161297" y="0"/>
            <a:ext cx="18610595" cy="3623479"/>
          </a:xfrm>
          <a:prstGeom prst="rect">
            <a:avLst/>
          </a:prstGeom>
          <a:solidFill>
            <a:srgbClr val="052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txBox="1"/>
          <p:nvPr/>
        </p:nvSpPr>
        <p:spPr>
          <a:xfrm>
            <a:off x="2413278" y="1135498"/>
            <a:ext cx="13461444" cy="1047706"/>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999" u="none" cap="none" strike="noStrike">
                <a:solidFill>
                  <a:srgbClr val="FFFFFF"/>
                </a:solidFill>
                <a:latin typeface="Francois One"/>
                <a:ea typeface="Francois One"/>
                <a:cs typeface="Francois One"/>
                <a:sym typeface="Francois One"/>
              </a:rPr>
              <a:t>VinParking:</a:t>
            </a:r>
            <a:endParaRPr/>
          </a:p>
        </p:txBody>
      </p:sp>
      <p:sp>
        <p:nvSpPr>
          <p:cNvPr id="146" name="Google Shape;146;p7"/>
          <p:cNvSpPr txBox="1"/>
          <p:nvPr/>
        </p:nvSpPr>
        <p:spPr>
          <a:xfrm>
            <a:off x="4111355" y="4226604"/>
            <a:ext cx="9777853" cy="916896"/>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0" i="0" lang="en-US" sz="2799" u="none" cap="none" strike="noStrike">
                <a:solidFill>
                  <a:srgbClr val="191919"/>
                </a:solidFill>
                <a:latin typeface="Public Sans"/>
                <a:ea typeface="Public Sans"/>
                <a:cs typeface="Public Sans"/>
                <a:sym typeface="Public Sans"/>
              </a:rPr>
              <a:t>VinParking có giao diện trực quan, bao gồm nhiều chức năng và nghiệp vụ quản lý giữ xe như:</a:t>
            </a:r>
            <a:endParaRPr/>
          </a:p>
        </p:txBody>
      </p:sp>
      <p:sp>
        <p:nvSpPr>
          <p:cNvPr id="147" name="Google Shape;147;p7"/>
          <p:cNvSpPr txBox="1"/>
          <p:nvPr/>
        </p:nvSpPr>
        <p:spPr>
          <a:xfrm>
            <a:off x="4398793" y="5523204"/>
            <a:ext cx="9777853" cy="459718"/>
          </a:xfrm>
          <a:prstGeom prst="rect">
            <a:avLst/>
          </a:prstGeom>
          <a:noFill/>
          <a:ln>
            <a:noFill/>
          </a:ln>
        </p:spPr>
        <p:txBody>
          <a:bodyPr anchorCtr="0" anchor="t" bIns="0" lIns="0" spcFirstLastPara="1" rIns="0" wrap="square" tIns="0">
            <a:spAutoFit/>
          </a:bodyPr>
          <a:lstStyle/>
          <a:p>
            <a:pPr indent="-302260" lvl="1" marL="604519" marR="0" rtl="0" algn="just">
              <a:lnSpc>
                <a:spcPct val="130010"/>
              </a:lnSpc>
              <a:spcBef>
                <a:spcPts val="0"/>
              </a:spcBef>
              <a:spcAft>
                <a:spcPts val="0"/>
              </a:spcAft>
              <a:buClr>
                <a:srgbClr val="191919"/>
              </a:buClr>
              <a:buSzPts val="2799"/>
              <a:buFont typeface="Arial"/>
              <a:buChar char="•"/>
            </a:pPr>
            <a:r>
              <a:rPr b="0" i="0" lang="en-US" sz="2799" u="none" cap="none" strike="noStrike">
                <a:solidFill>
                  <a:srgbClr val="191919"/>
                </a:solidFill>
                <a:latin typeface="Public Sans"/>
                <a:ea typeface="Public Sans"/>
                <a:cs typeface="Public Sans"/>
                <a:sym typeface="Public Sans"/>
              </a:rPr>
              <a:t>Quản lý xe tháng</a:t>
            </a:r>
            <a:endParaRPr/>
          </a:p>
        </p:txBody>
      </p:sp>
      <p:sp>
        <p:nvSpPr>
          <p:cNvPr id="148" name="Google Shape;148;p7"/>
          <p:cNvSpPr txBox="1"/>
          <p:nvPr/>
        </p:nvSpPr>
        <p:spPr>
          <a:xfrm>
            <a:off x="4398793" y="6497272"/>
            <a:ext cx="9777853" cy="459718"/>
          </a:xfrm>
          <a:prstGeom prst="rect">
            <a:avLst/>
          </a:prstGeom>
          <a:noFill/>
          <a:ln>
            <a:noFill/>
          </a:ln>
        </p:spPr>
        <p:txBody>
          <a:bodyPr anchorCtr="0" anchor="t" bIns="0" lIns="0" spcFirstLastPara="1" rIns="0" wrap="square" tIns="0">
            <a:spAutoFit/>
          </a:bodyPr>
          <a:lstStyle/>
          <a:p>
            <a:pPr indent="-302260" lvl="1" marL="604519" marR="0" rtl="0" algn="just">
              <a:lnSpc>
                <a:spcPct val="130010"/>
              </a:lnSpc>
              <a:spcBef>
                <a:spcPts val="0"/>
              </a:spcBef>
              <a:spcAft>
                <a:spcPts val="0"/>
              </a:spcAft>
              <a:buClr>
                <a:srgbClr val="191919"/>
              </a:buClr>
              <a:buSzPts val="2799"/>
              <a:buFont typeface="Arial"/>
              <a:buChar char="•"/>
            </a:pPr>
            <a:r>
              <a:rPr b="0" i="0" lang="en-US" sz="2799" u="none" cap="none" strike="noStrike">
                <a:solidFill>
                  <a:srgbClr val="191919"/>
                </a:solidFill>
                <a:latin typeface="Public Sans"/>
                <a:ea typeface="Public Sans"/>
                <a:cs typeface="Public Sans"/>
                <a:sym typeface="Public Sans"/>
              </a:rPr>
              <a:t>Quản lý xe vãng lai</a:t>
            </a:r>
            <a:endParaRPr/>
          </a:p>
        </p:txBody>
      </p:sp>
      <p:sp>
        <p:nvSpPr>
          <p:cNvPr id="149" name="Google Shape;149;p7"/>
          <p:cNvSpPr txBox="1"/>
          <p:nvPr/>
        </p:nvSpPr>
        <p:spPr>
          <a:xfrm>
            <a:off x="4398793" y="7471340"/>
            <a:ext cx="9777853" cy="459718"/>
          </a:xfrm>
          <a:prstGeom prst="rect">
            <a:avLst/>
          </a:prstGeom>
          <a:noFill/>
          <a:ln>
            <a:noFill/>
          </a:ln>
        </p:spPr>
        <p:txBody>
          <a:bodyPr anchorCtr="0" anchor="t" bIns="0" lIns="0" spcFirstLastPara="1" rIns="0" wrap="square" tIns="0">
            <a:spAutoFit/>
          </a:bodyPr>
          <a:lstStyle/>
          <a:p>
            <a:pPr indent="-302260" lvl="1" marL="604519" marR="0" rtl="0" algn="just">
              <a:lnSpc>
                <a:spcPct val="130010"/>
              </a:lnSpc>
              <a:spcBef>
                <a:spcPts val="0"/>
              </a:spcBef>
              <a:spcAft>
                <a:spcPts val="0"/>
              </a:spcAft>
              <a:buClr>
                <a:srgbClr val="191919"/>
              </a:buClr>
              <a:buSzPts val="2799"/>
              <a:buFont typeface="Arial"/>
              <a:buChar char="•"/>
            </a:pPr>
            <a:r>
              <a:rPr b="0" i="0" lang="en-US" sz="2799" u="none" cap="none" strike="noStrike">
                <a:solidFill>
                  <a:srgbClr val="191919"/>
                </a:solidFill>
                <a:latin typeface="Public Sans"/>
                <a:ea typeface="Public Sans"/>
                <a:cs typeface="Public Sans"/>
                <a:sym typeface="Public Sans"/>
              </a:rPr>
              <a:t>Thống kê và lập báo cáo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8"/>
          <p:cNvPicPr preferRelativeResize="0"/>
          <p:nvPr/>
        </p:nvPicPr>
        <p:blipFill rotWithShape="1">
          <a:blip r:embed="rId3">
            <a:alphaModFix/>
          </a:blip>
          <a:srcRect b="0" l="0" r="0" t="0"/>
          <a:stretch/>
        </p:blipFill>
        <p:spPr>
          <a:xfrm>
            <a:off x="2655929" y="1890026"/>
            <a:ext cx="12976142" cy="7589819"/>
          </a:xfrm>
          <a:prstGeom prst="rect">
            <a:avLst/>
          </a:prstGeom>
          <a:noFill/>
          <a:ln>
            <a:noFill/>
          </a:ln>
        </p:spPr>
      </p:pic>
      <p:sp>
        <p:nvSpPr>
          <p:cNvPr id="155" name="Google Shape;155;p8"/>
          <p:cNvSpPr txBox="1"/>
          <p:nvPr/>
        </p:nvSpPr>
        <p:spPr>
          <a:xfrm>
            <a:off x="2092495" y="561997"/>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00000"/>
                </a:solidFill>
                <a:latin typeface="Francois One"/>
                <a:ea typeface="Francois One"/>
                <a:cs typeface="Francois One"/>
                <a:sym typeface="Francois One"/>
              </a:rPr>
              <a:t>Màn hình đăng nhập vào webapp VinParking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9"/>
          <p:cNvPicPr preferRelativeResize="0"/>
          <p:nvPr/>
        </p:nvPicPr>
        <p:blipFill rotWithShape="1">
          <a:blip r:embed="rId3">
            <a:alphaModFix/>
          </a:blip>
          <a:srcRect b="0" l="0" r="0" t="0"/>
          <a:stretch/>
        </p:blipFill>
        <p:spPr>
          <a:xfrm>
            <a:off x="1028700" y="2859903"/>
            <a:ext cx="16230600" cy="6398397"/>
          </a:xfrm>
          <a:prstGeom prst="rect">
            <a:avLst/>
          </a:prstGeom>
          <a:noFill/>
          <a:ln>
            <a:noFill/>
          </a:ln>
        </p:spPr>
      </p:pic>
      <p:sp>
        <p:nvSpPr>
          <p:cNvPr id="161" name="Google Shape;161;p9"/>
          <p:cNvSpPr txBox="1"/>
          <p:nvPr/>
        </p:nvSpPr>
        <p:spPr>
          <a:xfrm>
            <a:off x="2092495" y="1019175"/>
            <a:ext cx="14103010" cy="92388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00000"/>
                </a:solidFill>
                <a:latin typeface="Francois One"/>
                <a:ea typeface="Francois One"/>
                <a:cs typeface="Francois One"/>
                <a:sym typeface="Francois One"/>
              </a:rPr>
              <a:t>Các nghiệp vụ quản lý phần mềm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